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49"/>
  </p:notesMasterIdLst>
  <p:handoutMasterIdLst>
    <p:handoutMasterId r:id="rId50"/>
  </p:handoutMasterIdLst>
  <p:sldIdLst>
    <p:sldId id="295" r:id="rId2"/>
    <p:sldId id="496" r:id="rId3"/>
    <p:sldId id="497" r:id="rId4"/>
    <p:sldId id="588" r:id="rId5"/>
    <p:sldId id="590" r:id="rId6"/>
    <p:sldId id="592" r:id="rId7"/>
    <p:sldId id="593" r:id="rId8"/>
    <p:sldId id="599" r:id="rId9"/>
    <p:sldId id="594" r:id="rId10"/>
    <p:sldId id="596" r:id="rId11"/>
    <p:sldId id="598" r:id="rId12"/>
    <p:sldId id="600" r:id="rId13"/>
    <p:sldId id="601" r:id="rId14"/>
    <p:sldId id="602" r:id="rId15"/>
    <p:sldId id="603" r:id="rId16"/>
    <p:sldId id="621" r:id="rId17"/>
    <p:sldId id="604" r:id="rId18"/>
    <p:sldId id="591" r:id="rId19"/>
    <p:sldId id="605" r:id="rId20"/>
    <p:sldId id="606" r:id="rId21"/>
    <p:sldId id="607" r:id="rId22"/>
    <p:sldId id="608" r:id="rId23"/>
    <p:sldId id="609" r:id="rId24"/>
    <p:sldId id="615" r:id="rId25"/>
    <p:sldId id="616" r:id="rId26"/>
    <p:sldId id="617" r:id="rId27"/>
    <p:sldId id="597" r:id="rId28"/>
    <p:sldId id="619" r:id="rId29"/>
    <p:sldId id="620" r:id="rId30"/>
    <p:sldId id="618" r:id="rId31"/>
    <p:sldId id="522" r:id="rId32"/>
    <p:sldId id="612" r:id="rId33"/>
    <p:sldId id="610" r:id="rId34"/>
    <p:sldId id="574" r:id="rId35"/>
    <p:sldId id="577" r:id="rId36"/>
    <p:sldId id="578" r:id="rId37"/>
    <p:sldId id="579" r:id="rId38"/>
    <p:sldId id="580" r:id="rId39"/>
    <p:sldId id="581" r:id="rId40"/>
    <p:sldId id="595" r:id="rId41"/>
    <p:sldId id="611" r:id="rId42"/>
    <p:sldId id="613" r:id="rId43"/>
    <p:sldId id="559" r:id="rId44"/>
    <p:sldId id="560" r:id="rId45"/>
    <p:sldId id="614" r:id="rId46"/>
    <p:sldId id="561" r:id="rId47"/>
    <p:sldId id="353" r:id="rId4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8590" autoAdjust="0"/>
  </p:normalViewPr>
  <p:slideViewPr>
    <p:cSldViewPr snapToGrid="0" snapToObjects="1">
      <p:cViewPr varScale="1">
        <p:scale>
          <a:sx n="96" d="100"/>
          <a:sy n="96" d="100"/>
        </p:scale>
        <p:origin x="-1446" y="-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4128"/>
    </p:cViewPr>
  </p:sorterViewPr>
  <p:notesViewPr>
    <p:cSldViewPr snapToGrid="0" snapToObjects="1">
      <p:cViewPr varScale="1">
        <p:scale>
          <a:sx n="55" d="100"/>
          <a:sy n="55" d="100"/>
        </p:scale>
        <p:origin x="2880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xmlns="" id="{A653E32E-A1EA-48C2-AEDB-98D5ADB28AB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E514D377-5DDC-4F7E-ABE7-199BCAD76AD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905C24-536D-4D4B-9624-F54DB85DD66C}" type="datetimeFigureOut">
              <a:rPr lang="en-US" smtClean="0"/>
              <a:t>4/22/2019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C4569326-176E-4E8E-B02D-AFFAFC473DA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CFEDF908-D106-4729-8F5E-AAC9D6A670E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13E049-3527-421E-ADEB-F7372F00D5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47128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ABDD29-39C2-4341-B4F7-25BE8A28587A}" type="datetimeFigureOut">
              <a:rPr lang="en-US" smtClean="0"/>
              <a:t>4/22/2019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42EFB8-53E1-F943-9161-FAB4748333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4233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over_slide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6083" name="Rectangle 3"/>
          <p:cNvSpPr>
            <a:spLocks noGrp="1" noChangeArrowheads="1"/>
          </p:cNvSpPr>
          <p:nvPr>
            <p:ph type="ctrTitle"/>
          </p:nvPr>
        </p:nvSpPr>
        <p:spPr>
          <a:xfrm>
            <a:off x="457200" y="2211977"/>
            <a:ext cx="8229600" cy="1524000"/>
          </a:xfrm>
        </p:spPr>
        <p:txBody>
          <a:bodyPr/>
          <a:lstStyle>
            <a:lvl1pPr algn="ctr">
              <a:defRPr>
                <a:solidFill>
                  <a:srgbClr val="193087"/>
                </a:solidFill>
              </a:defRPr>
            </a:lvl1pPr>
          </a:lstStyle>
          <a:p>
            <a:pPr lvl="0"/>
            <a:r>
              <a:rPr lang="en-US" noProof="0" dirty="0"/>
              <a:t>Click to edit Master title style</a:t>
            </a:r>
          </a:p>
        </p:txBody>
      </p:sp>
      <p:sp>
        <p:nvSpPr>
          <p:cNvPr id="46084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457200" y="3962400"/>
            <a:ext cx="8229600" cy="1371600"/>
          </a:xfrm>
        </p:spPr>
        <p:txBody>
          <a:bodyPr/>
          <a:lstStyle>
            <a:lvl1pPr marL="0" indent="0" algn="ctr">
              <a:buFontTx/>
              <a:buNone/>
              <a:defRPr sz="2400" i="1"/>
            </a:lvl1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0204397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solidFill>
                  <a:srgbClr val="000000"/>
                </a:solidFill>
              </a:defRPr>
            </a:lvl1pPr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97147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96100" y="228600"/>
            <a:ext cx="194310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228600"/>
            <a:ext cx="5676900" cy="6096000"/>
          </a:xfrm>
        </p:spPr>
        <p:txBody>
          <a:bodyPr vert="eaVert"/>
          <a:lstStyle>
            <a:lvl1pPr>
              <a:defRPr>
                <a:solidFill>
                  <a:srgbClr val="000000"/>
                </a:solidFill>
              </a:defRPr>
            </a:lvl1pPr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498378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1066800" y="1066800"/>
            <a:ext cx="7772400" cy="5257800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055266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93766"/>
            <a:ext cx="7772400" cy="9906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593669"/>
            <a:ext cx="7772400" cy="4724400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041091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ctr">
              <a:defRPr sz="4000" b="1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317277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084" y="237308"/>
            <a:ext cx="8244841" cy="9906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8084" y="1615440"/>
            <a:ext cx="4038600" cy="4800600"/>
          </a:xfrm>
        </p:spPr>
        <p:txBody>
          <a:bodyPr/>
          <a:lstStyle>
            <a:lvl1pPr>
              <a:defRPr sz="2800">
                <a:solidFill>
                  <a:srgbClr val="000000"/>
                </a:solidFill>
              </a:defRPr>
            </a:lvl1pPr>
            <a:lvl2pPr>
              <a:defRPr sz="2400">
                <a:solidFill>
                  <a:srgbClr val="000000"/>
                </a:solidFill>
              </a:defRPr>
            </a:lvl2pPr>
            <a:lvl3pPr>
              <a:defRPr sz="2000">
                <a:solidFill>
                  <a:srgbClr val="000000"/>
                </a:solidFill>
              </a:defRPr>
            </a:lvl3pPr>
            <a:lvl4pPr>
              <a:defRPr sz="1800">
                <a:solidFill>
                  <a:srgbClr val="000000"/>
                </a:solidFill>
              </a:defRPr>
            </a:lvl4pPr>
            <a:lvl5pPr>
              <a:defRPr sz="1800">
                <a:solidFill>
                  <a:srgbClr val="000000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65916" y="1615440"/>
            <a:ext cx="3810000" cy="4800600"/>
          </a:xfrm>
        </p:spPr>
        <p:txBody>
          <a:bodyPr/>
          <a:lstStyle>
            <a:lvl1pPr>
              <a:defRPr sz="2800">
                <a:solidFill>
                  <a:srgbClr val="000000"/>
                </a:solidFill>
              </a:defRPr>
            </a:lvl1pPr>
            <a:lvl2pPr>
              <a:defRPr sz="2400">
                <a:solidFill>
                  <a:srgbClr val="000000"/>
                </a:solidFill>
              </a:defRPr>
            </a:lvl2pPr>
            <a:lvl3pPr>
              <a:defRPr sz="2000">
                <a:solidFill>
                  <a:srgbClr val="000000"/>
                </a:solidFill>
              </a:defRPr>
            </a:lvl3pPr>
            <a:lvl4pPr>
              <a:defRPr sz="1800">
                <a:solidFill>
                  <a:srgbClr val="000000"/>
                </a:solidFill>
              </a:defRPr>
            </a:lvl4pPr>
            <a:lvl5pPr>
              <a:defRPr sz="1800">
                <a:solidFill>
                  <a:srgbClr val="000000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090191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11430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1600200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3400" y="2373312"/>
            <a:ext cx="4040188" cy="3951288"/>
          </a:xfrm>
        </p:spPr>
        <p:txBody>
          <a:bodyPr/>
          <a:lstStyle>
            <a:lvl1pPr>
              <a:defRPr sz="2400">
                <a:solidFill>
                  <a:srgbClr val="000000"/>
                </a:solidFill>
              </a:defRPr>
            </a:lvl1pPr>
            <a:lvl2pPr>
              <a:defRPr sz="2000">
                <a:solidFill>
                  <a:srgbClr val="000000"/>
                </a:solidFill>
              </a:defRPr>
            </a:lvl2pPr>
            <a:lvl3pPr>
              <a:defRPr sz="1800">
                <a:solidFill>
                  <a:srgbClr val="000000"/>
                </a:solidFill>
              </a:defRPr>
            </a:lvl3pPr>
            <a:lvl4pPr>
              <a:defRPr sz="1600">
                <a:solidFill>
                  <a:srgbClr val="000000"/>
                </a:solidFill>
              </a:defRPr>
            </a:lvl4pPr>
            <a:lvl5pPr>
              <a:defRPr sz="1600">
                <a:solidFill>
                  <a:srgbClr val="000000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1600200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8200" y="2373312"/>
            <a:ext cx="4041775" cy="3951288"/>
          </a:xfrm>
        </p:spPr>
        <p:txBody>
          <a:bodyPr/>
          <a:lstStyle>
            <a:lvl1pPr>
              <a:defRPr sz="2400">
                <a:solidFill>
                  <a:srgbClr val="000000"/>
                </a:solidFill>
              </a:defRPr>
            </a:lvl1pPr>
            <a:lvl2pPr>
              <a:defRPr sz="2000">
                <a:solidFill>
                  <a:srgbClr val="000000"/>
                </a:solidFill>
              </a:defRPr>
            </a:lvl2pPr>
            <a:lvl3pPr>
              <a:defRPr sz="1800">
                <a:solidFill>
                  <a:srgbClr val="000000"/>
                </a:solidFill>
              </a:defRPr>
            </a:lvl3pPr>
            <a:lvl4pPr>
              <a:defRPr sz="1600">
                <a:solidFill>
                  <a:srgbClr val="000000"/>
                </a:solidFill>
              </a:defRPr>
            </a:lvl4pPr>
            <a:lvl5pPr>
              <a:defRPr sz="1600">
                <a:solidFill>
                  <a:srgbClr val="000000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829776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3954" y="228600"/>
            <a:ext cx="8149046" cy="9906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288631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835482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04887"/>
            <a:ext cx="3008313" cy="1162050"/>
          </a:xfrm>
        </p:spPr>
        <p:txBody>
          <a:bodyPr anchor="b"/>
          <a:lstStyle>
            <a:lvl1pPr algn="ctr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066800"/>
            <a:ext cx="5111750" cy="5059363"/>
          </a:xfrm>
        </p:spPr>
        <p:txBody>
          <a:bodyPr/>
          <a:lstStyle>
            <a:lvl1pPr>
              <a:defRPr sz="3200">
                <a:solidFill>
                  <a:srgbClr val="000000"/>
                </a:solidFill>
              </a:defRPr>
            </a:lvl1pPr>
            <a:lvl2pPr>
              <a:defRPr sz="2800">
                <a:solidFill>
                  <a:srgbClr val="000000"/>
                </a:solidFill>
              </a:defRPr>
            </a:lvl2pPr>
            <a:lvl3pPr>
              <a:defRPr sz="2400">
                <a:solidFill>
                  <a:srgbClr val="000000"/>
                </a:solidFill>
              </a:defRPr>
            </a:lvl3pPr>
            <a:lvl4pPr>
              <a:defRPr sz="2000">
                <a:solidFill>
                  <a:srgbClr val="000000"/>
                </a:solidFill>
              </a:defRPr>
            </a:lvl4pPr>
            <a:lvl5pPr>
              <a:defRPr sz="2000">
                <a:solidFill>
                  <a:srgbClr val="000000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66937"/>
            <a:ext cx="3008313" cy="40052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403729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1295399"/>
            <a:ext cx="5486400" cy="34321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849691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3"/>
          <p:cNvSpPr>
            <a:spLocks noGrp="1" noChangeArrowheads="1"/>
          </p:cNvSpPr>
          <p:nvPr>
            <p:ph type="title"/>
          </p:nvPr>
        </p:nvSpPr>
        <p:spPr bwMode="auto">
          <a:xfrm>
            <a:off x="990600" y="1066800"/>
            <a:ext cx="7772400" cy="99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28" name="Rectangle 24"/>
          <p:cNvSpPr>
            <a:spLocks noGrp="1" noChangeArrowheads="1"/>
          </p:cNvSpPr>
          <p:nvPr>
            <p:ph type="body" idx="1"/>
          </p:nvPr>
        </p:nvSpPr>
        <p:spPr bwMode="auto">
          <a:xfrm>
            <a:off x="1066800" y="22098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25DD0153-B99C-4571-BBC7-27E2B2A5F4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64A02C-C522-405A-AC28-47CF77A225E0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93937A31-FDD0-4411-A5B9-297EBEE6EB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193087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112751"/>
          </a:solidFill>
          <a:latin typeface="Arial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112751"/>
          </a:solidFill>
          <a:latin typeface="Arial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112751"/>
          </a:solidFill>
          <a:latin typeface="Arial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112751"/>
          </a:solidFill>
          <a:latin typeface="Arial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112751"/>
          </a:solidFill>
          <a:latin typeface="Arial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112751"/>
          </a:solidFill>
          <a:latin typeface="Arial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112751"/>
          </a:solidFill>
          <a:latin typeface="Arial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112751"/>
          </a:solidFill>
          <a:latin typeface="Arial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0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600">
          <a:solidFill>
            <a:srgbClr val="000000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200">
          <a:solidFill>
            <a:srgbClr val="000000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>
          <a:solidFill>
            <a:srgbClr val="000000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rgbClr val="000000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rgbClr val="58585A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rgbClr val="58585A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rgbClr val="58585A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rgbClr val="58585A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dplyr.tidyverse.org/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speakerdeck.com/jennybc/how-to-name-files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speakerdeck.com/jennybc/how-to-name-files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hyperlink" Target="https://www.nature.com/news/statistics-p-values-are-just-the-tip-of-the-iceberg-1.17412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speakerdeck.com/jennybc/how-to-name-files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speakerdeck.com/jennybc/how-to-name-files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speakerdeck.com/jennybc/how-to-name-files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speakerdeck.com/jennybc/how-to-name-files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speakerdeck.com/jennybc/how-to-name-files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JennyBryan/status/816143967695687684" TargetMode="External"/><Relationship Id="rId2" Type="http://schemas.openxmlformats.org/officeDocument/2006/relationships/hyperlink" Target="https://speakerdeck.com/jennybc/how-to-name-file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labkey.med.ualberta.ca/labkey/wiki/REDCap%20Support/page.view?name=rcadvantage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www.ncbi.nlm.nih.gov/pubmed/23936257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ature.com/news/statistics-p-values-are-just-the-tip-of-the-iceberg-1.17412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siminab.github.io/2018/09/05/omics-exploratory-data-analysis-checklist/" TargetMode="External"/><Relationship Id="rId2" Type="http://schemas.openxmlformats.org/officeDocument/2006/relationships/hyperlink" Target="https://leanpub.com/exdata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hyperlink" Target="https://www.healthknowledge.org.uk/e-learning/epidemiology/practitioners/chance-bias-confounding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s://leanpub.com/datastyle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www.nature.com/articles/nature07331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ature.com/news/statistics-p-values-are-just-the-tip-of-the-iceberg-1.17412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academic.oup.com/biostatistics/article/19/4/562/4599254" TargetMode="Externa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sites.google.com/georgetown.edu/siminaboca/" TargetMode="External"/><Relationship Id="rId2" Type="http://schemas.openxmlformats.org/officeDocument/2006/relationships/hyperlink" Target="http://icbi.georgetown.edu/Boca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kbroman.org/dataorg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kbroman.org/dataorg/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kbroman.org/dataorg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209167"/>
            <a:ext cx="7772400" cy="990600"/>
          </a:xfrm>
        </p:spPr>
        <p:txBody>
          <a:bodyPr/>
          <a:lstStyle/>
          <a:p>
            <a:pPr algn="ctr"/>
            <a:r>
              <a:rPr lang="en-US" sz="4000" dirty="0"/>
              <a:t>Data gathering</a:t>
            </a:r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>
          <a:xfrm>
            <a:off x="685800" y="2677034"/>
            <a:ext cx="7772400" cy="4724400"/>
          </a:xfrm>
        </p:spPr>
        <p:txBody>
          <a:bodyPr/>
          <a:lstStyle/>
          <a:p>
            <a:pPr marL="0" indent="0" algn="ctr">
              <a:buNone/>
            </a:pPr>
            <a:r>
              <a:rPr lang="en-US" sz="2400" dirty="0"/>
              <a:t>Simina Boca, PhD, MHS</a:t>
            </a:r>
          </a:p>
          <a:p>
            <a:pPr marL="0" indent="0" algn="ctr">
              <a:buNone/>
            </a:pPr>
            <a:endParaRPr lang="en-US" sz="2000" dirty="0"/>
          </a:p>
          <a:p>
            <a:pPr marL="0" indent="0" algn="ctr">
              <a:buNone/>
            </a:pPr>
            <a:r>
              <a:rPr lang="en-US" sz="2000" dirty="0"/>
              <a:t>Faculty, Innovation Center for Biomedical Informatics (ICBI)</a:t>
            </a:r>
          </a:p>
          <a:p>
            <a:pPr marL="0" indent="0" algn="ctr">
              <a:buNone/>
            </a:pPr>
            <a:r>
              <a:rPr lang="en-US" sz="2000" dirty="0"/>
              <a:t>Assistant Professor, Departments of Oncology and</a:t>
            </a:r>
          </a:p>
          <a:p>
            <a:pPr marL="0" indent="0" algn="ctr">
              <a:buNone/>
            </a:pPr>
            <a:r>
              <a:rPr lang="en-US" sz="2000" dirty="0"/>
              <a:t>Biostatistics, Bioinformatics and Biomathematics</a:t>
            </a:r>
          </a:p>
          <a:p>
            <a:pPr marL="0" indent="0" algn="ctr">
              <a:buNone/>
            </a:pPr>
            <a:r>
              <a:rPr lang="en-US" sz="2000" dirty="0"/>
              <a:t>Georgetown University Medical Center</a:t>
            </a:r>
          </a:p>
          <a:p>
            <a:pPr algn="ctr"/>
            <a:endParaRPr lang="en-US" sz="2000" dirty="0"/>
          </a:p>
          <a:p>
            <a:pPr marL="0" indent="0" algn="ctr">
              <a:buNone/>
            </a:pPr>
            <a:r>
              <a:rPr lang="en-US" sz="2000" dirty="0"/>
              <a:t>April 23, 2019</a:t>
            </a:r>
          </a:p>
        </p:txBody>
      </p:sp>
    </p:spTree>
    <p:extLst>
      <p:ext uri="{BB962C8B-B14F-4D97-AF65-F5344CB8AC3E}">
        <p14:creationId xmlns:p14="http://schemas.microsoft.com/office/powerpoint/2010/main" val="3305919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676" y="88557"/>
            <a:ext cx="7772400" cy="990600"/>
          </a:xfrm>
        </p:spPr>
        <p:txBody>
          <a:bodyPr/>
          <a:lstStyle/>
          <a:p>
            <a:pPr algn="ctr"/>
            <a:r>
              <a:rPr lang="en-US" dirty="0"/>
              <a:t>Organizing data into spreadsheets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5351" y="944970"/>
            <a:ext cx="8798011" cy="5327821"/>
          </a:xfrm>
          <a:noFill/>
        </p:spPr>
        <p:txBody>
          <a:bodyPr/>
          <a:lstStyle/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0" lvl="2" indent="0">
              <a:buNone/>
            </a:pP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xmlns="" id="{C0DE7E86-4BC7-4A48-91EC-CBBCDBE35412}"/>
              </a:ext>
            </a:extLst>
          </p:cNvPr>
          <p:cNvSpPr txBox="1">
            <a:spLocks/>
          </p:cNvSpPr>
          <p:nvPr/>
        </p:nvSpPr>
        <p:spPr bwMode="auto">
          <a:xfrm>
            <a:off x="337751" y="1097370"/>
            <a:ext cx="8798011" cy="53278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600">
                <a:solidFill>
                  <a:srgbClr val="000000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000000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rgbClr val="000000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0000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58585A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58585A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58585A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58585A"/>
                </a:solidFill>
                <a:latin typeface="+mn-lt"/>
              </a:defRPr>
            </a:lvl9pPr>
          </a:lstStyle>
          <a:p>
            <a:pPr defTabSz="914400"/>
            <a:r>
              <a:rPr lang="en-US" sz="2800" kern="0" dirty="0"/>
              <a:t>Set up your dataset so that it:</a:t>
            </a:r>
          </a:p>
          <a:p>
            <a:pPr lvl="1" defTabSz="914400"/>
            <a:r>
              <a:rPr lang="en-US" sz="2400" kern="0" dirty="0"/>
              <a:t>Reduces the chance of errors (and makes them easy to identify) </a:t>
            </a:r>
          </a:p>
          <a:p>
            <a:pPr lvl="1" defTabSz="914400"/>
            <a:r>
              <a:rPr lang="en-US" sz="2400" kern="0" dirty="0"/>
              <a:t>Makes it easy to update (if applicable)</a:t>
            </a:r>
          </a:p>
          <a:p>
            <a:pPr lvl="1" defTabSz="914400"/>
            <a:r>
              <a:rPr lang="en-US" sz="2400" kern="0" dirty="0"/>
              <a:t>Makes it easy to read in the dataset and perform analyses on </a:t>
            </a:r>
            <a:r>
              <a:rPr lang="en-US" sz="2400" kern="0" dirty="0" smtClean="0"/>
              <a:t>it (computability)!</a:t>
            </a:r>
            <a:endParaRPr lang="en-US" kern="0" dirty="0"/>
          </a:p>
          <a:p>
            <a:pPr lvl="1" defTabSz="914400"/>
            <a:endParaRPr lang="en-US" kern="0" dirty="0"/>
          </a:p>
          <a:p>
            <a:pPr lvl="1" defTabSz="914400"/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1022984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676" y="88557"/>
            <a:ext cx="7772400" cy="990600"/>
          </a:xfrm>
        </p:spPr>
        <p:txBody>
          <a:bodyPr/>
          <a:lstStyle/>
          <a:p>
            <a:pPr algn="ctr"/>
            <a:r>
              <a:rPr lang="en-US" dirty="0"/>
              <a:t>Tidy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5351" y="944970"/>
            <a:ext cx="8798011" cy="5327821"/>
          </a:xfrm>
          <a:noFill/>
        </p:spPr>
        <p:txBody>
          <a:bodyPr/>
          <a:lstStyle/>
          <a:p>
            <a:r>
              <a:rPr lang="en-US" sz="2800" dirty="0"/>
              <a:t>Definition due to Hadley Wickham (2014, </a:t>
            </a:r>
            <a:r>
              <a:rPr lang="en-US" sz="2800" i="1" dirty="0"/>
              <a:t>Journal of Statistical Software</a:t>
            </a:r>
            <a:r>
              <a:rPr lang="en-US" sz="2800" dirty="0"/>
              <a:t>), based on concepts from relational databases (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screenshots from this paper on following slides</a:t>
            </a:r>
            <a:r>
              <a:rPr lang="en-US" sz="2800" dirty="0"/>
              <a:t>)</a:t>
            </a:r>
          </a:p>
          <a:p>
            <a:r>
              <a:rPr lang="en-US" sz="2800" dirty="0"/>
              <a:t>Goal is to “link the structure of a dataset (its physical layout) with its semantics (its meaning)”</a:t>
            </a:r>
          </a:p>
          <a:p>
            <a:endParaRPr lang="en-US" sz="2800" dirty="0"/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0" lvl="2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6D48CD56-8491-42F0-A8CB-7D988755C7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9589" y="3713910"/>
            <a:ext cx="5809534" cy="20333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45DCB6E2-1386-4B4F-B813-89499FE9C1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351" y="5747247"/>
            <a:ext cx="8798011" cy="367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803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676" y="88557"/>
            <a:ext cx="7772400" cy="990600"/>
          </a:xfrm>
        </p:spPr>
        <p:txBody>
          <a:bodyPr/>
          <a:lstStyle/>
          <a:p>
            <a:pPr algn="ctr"/>
            <a:r>
              <a:rPr lang="en-US" dirty="0"/>
              <a:t>Tidy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5351" y="944970"/>
            <a:ext cx="8798011" cy="5327821"/>
          </a:xfrm>
          <a:noFill/>
        </p:spPr>
        <p:txBody>
          <a:bodyPr/>
          <a:lstStyle/>
          <a:p>
            <a:r>
              <a:rPr lang="en-US" sz="2800" dirty="0"/>
              <a:t>Tidy data: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0" lvl="2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0C9DD66D-5F71-4843-8CF8-006D38D9F4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425" y="1685924"/>
            <a:ext cx="6915150" cy="174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480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676" y="88557"/>
            <a:ext cx="7772400" cy="990600"/>
          </a:xfrm>
        </p:spPr>
        <p:txBody>
          <a:bodyPr/>
          <a:lstStyle/>
          <a:p>
            <a:pPr algn="ctr"/>
            <a:r>
              <a:rPr lang="en-US" dirty="0"/>
              <a:t>Tidy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5351" y="944970"/>
            <a:ext cx="8798011" cy="5327821"/>
          </a:xfrm>
          <a:noFill/>
        </p:spPr>
        <p:txBody>
          <a:bodyPr/>
          <a:lstStyle/>
          <a:p>
            <a:r>
              <a:rPr lang="en-US" sz="2800" dirty="0"/>
              <a:t>Tidy data: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Messy data:</a:t>
            </a:r>
          </a:p>
          <a:p>
            <a:pPr lvl="1"/>
            <a:r>
              <a:rPr lang="en-US" sz="2400" dirty="0"/>
              <a:t>Anything else!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0" lvl="2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0C9DD66D-5F71-4843-8CF8-006D38D9F4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425" y="1685924"/>
            <a:ext cx="6915150" cy="174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310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676" y="88557"/>
            <a:ext cx="7772400" cy="990600"/>
          </a:xfrm>
        </p:spPr>
        <p:txBody>
          <a:bodyPr/>
          <a:lstStyle/>
          <a:p>
            <a:pPr algn="ctr"/>
            <a:r>
              <a:rPr lang="en-US" dirty="0"/>
              <a:t>Tidy data can simplify analyses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5351" y="944970"/>
            <a:ext cx="8798011" cy="5327821"/>
          </a:xfrm>
          <a:noFill/>
        </p:spPr>
        <p:txBody>
          <a:bodyPr/>
          <a:lstStyle/>
          <a:p>
            <a:r>
              <a:rPr lang="en-US" sz="2800" dirty="0"/>
              <a:t>It can be easier to manipulate datasets when there is a consistent way to refer to variables</a:t>
            </a:r>
          </a:p>
          <a:p>
            <a:r>
              <a:rPr lang="en-US" sz="2800" dirty="0"/>
              <a:t>Wickham considers “4 fundamental verbs” for data manipulation:</a:t>
            </a:r>
          </a:p>
          <a:p>
            <a:pPr lvl="1"/>
            <a:r>
              <a:rPr lang="en-US" sz="2400" dirty="0"/>
              <a:t>Filter</a:t>
            </a:r>
          </a:p>
          <a:p>
            <a:pPr lvl="1"/>
            <a:r>
              <a:rPr lang="en-US" sz="2400" dirty="0"/>
              <a:t>Transform</a:t>
            </a:r>
          </a:p>
          <a:p>
            <a:pPr lvl="1"/>
            <a:r>
              <a:rPr lang="en-US" sz="2400" dirty="0"/>
              <a:t>Aggregate</a:t>
            </a:r>
          </a:p>
          <a:p>
            <a:pPr lvl="1"/>
            <a:r>
              <a:rPr lang="en-US" sz="2400" dirty="0"/>
              <a:t>Sort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0" lvl="2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0898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676" y="88557"/>
            <a:ext cx="7772400" cy="990600"/>
          </a:xfrm>
        </p:spPr>
        <p:txBody>
          <a:bodyPr/>
          <a:lstStyle/>
          <a:p>
            <a:pPr algn="ctr"/>
            <a:r>
              <a:rPr lang="en-US" dirty="0"/>
              <a:t>Tidy data can simplify analyses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BC14D7FA-3F18-4A41-967A-706A8AC68B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4 fundamental </a:t>
            </a:r>
            <a:r>
              <a:rPr lang="en-US" dirty="0" smtClean="0"/>
              <a:t>verbs (initial):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68AA0F8F-CD78-4CFE-9C86-5CD359B69C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276" y="2450180"/>
            <a:ext cx="8305800" cy="2390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581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676" y="88557"/>
            <a:ext cx="7772400" cy="990600"/>
          </a:xfrm>
        </p:spPr>
        <p:txBody>
          <a:bodyPr/>
          <a:lstStyle/>
          <a:p>
            <a:pPr algn="ctr"/>
            <a:r>
              <a:rPr lang="en-US" dirty="0"/>
              <a:t>Tidy data can simplify analyses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BC14D7FA-3F18-4A41-967A-706A8AC68B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6</a:t>
            </a:r>
            <a:r>
              <a:rPr lang="en-US" dirty="0" smtClean="0"/>
              <a:t> </a:t>
            </a:r>
            <a:r>
              <a:rPr lang="en-US" dirty="0"/>
              <a:t>fundamental </a:t>
            </a:r>
            <a:r>
              <a:rPr lang="en-US" dirty="0" smtClean="0"/>
              <a:t>verbs (current):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r>
              <a:rPr lang="en-US" sz="2200" dirty="0">
                <a:hlinkClick r:id="rId2"/>
              </a:rPr>
              <a:t>https://dplyr.tidyverse.org</a:t>
            </a:r>
            <a:r>
              <a:rPr lang="en-US" sz="2200" dirty="0" smtClean="0">
                <a:hlinkClick r:id="rId2"/>
              </a:rPr>
              <a:t>/</a:t>
            </a:r>
            <a:r>
              <a:rPr lang="en-US" sz="2200" dirty="0" smtClean="0"/>
              <a:t> </a:t>
            </a:r>
            <a:endParaRPr lang="en-US" sz="22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001" y="2228229"/>
            <a:ext cx="8220075" cy="305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74121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676" y="88557"/>
            <a:ext cx="7772400" cy="990600"/>
          </a:xfrm>
        </p:spPr>
        <p:txBody>
          <a:bodyPr/>
          <a:lstStyle/>
          <a:p>
            <a:pPr algn="ctr"/>
            <a:r>
              <a:rPr lang="en-US" dirty="0"/>
              <a:t>Many R packages built for tidy data analysis!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FB9C386E-D3F7-4DC0-8DA9-E5DBAC9F91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5DC3CD5C-2FE7-46D3-BDE8-41399BACC6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" y="1304364"/>
            <a:ext cx="8458200" cy="4809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265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676" y="88557"/>
            <a:ext cx="7772400" cy="990600"/>
          </a:xfrm>
        </p:spPr>
        <p:txBody>
          <a:bodyPr/>
          <a:lstStyle/>
          <a:p>
            <a:pPr algn="ctr"/>
            <a:r>
              <a:rPr lang="en-US" dirty="0"/>
              <a:t>Naming things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5351" y="944970"/>
            <a:ext cx="8798011" cy="5327821"/>
          </a:xfrm>
          <a:noFill/>
        </p:spPr>
        <p:txBody>
          <a:bodyPr/>
          <a:lstStyle/>
          <a:p>
            <a:r>
              <a:rPr lang="en-US" sz="2800" dirty="0"/>
              <a:t>Slides </a:t>
            </a:r>
            <a:r>
              <a:rPr lang="en-US" sz="2800" dirty="0" smtClean="0"/>
              <a:t>by Jenny </a:t>
            </a:r>
            <a:r>
              <a:rPr lang="en-US" sz="2800" dirty="0"/>
              <a:t>Bryan (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screenshots from her presentation on following slides</a:t>
            </a:r>
            <a:r>
              <a:rPr lang="en-US" sz="2800" dirty="0"/>
              <a:t>)</a:t>
            </a:r>
          </a:p>
          <a:p>
            <a:endParaRPr lang="en-US" sz="2800" dirty="0"/>
          </a:p>
          <a:p>
            <a:endParaRPr lang="en-US" sz="2800" dirty="0"/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0" lvl="2" indent="0">
              <a:buNone/>
            </a:pPr>
            <a:r>
              <a:rPr lang="en-US" dirty="0">
                <a:hlinkClick r:id="rId2"/>
              </a:rPr>
              <a:t>https://speakerdeck.com/jennybc/how-to-name-files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BBFD801C-E8D5-490B-BC35-1FFA23D6D0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0795" y="2128161"/>
            <a:ext cx="6346934" cy="3784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793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676" y="88557"/>
            <a:ext cx="7772400" cy="990600"/>
          </a:xfrm>
        </p:spPr>
        <p:txBody>
          <a:bodyPr/>
          <a:lstStyle/>
          <a:p>
            <a:pPr algn="ctr"/>
            <a:r>
              <a:rPr lang="en-US" dirty="0"/>
              <a:t>Naming things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5351" y="944970"/>
            <a:ext cx="8798011" cy="5327821"/>
          </a:xfrm>
          <a:noFill/>
        </p:spPr>
        <p:txBody>
          <a:bodyPr/>
          <a:lstStyle/>
          <a:p>
            <a:endParaRPr lang="en-US" sz="2800" dirty="0"/>
          </a:p>
          <a:p>
            <a:endParaRPr lang="en-US" sz="2800" dirty="0"/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0" lvl="2" indent="0">
              <a:buNone/>
            </a:pPr>
            <a:r>
              <a:rPr lang="en-US" dirty="0">
                <a:hlinkClick r:id="rId2"/>
              </a:rPr>
              <a:t>https://speakerdeck.com/jennybc/how-to-name-files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6389D296-2A66-4CE7-9CA8-44E50A6DEE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073" y="1320290"/>
            <a:ext cx="7049853" cy="3464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548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7540" y="126288"/>
            <a:ext cx="8231660" cy="990600"/>
          </a:xfrm>
        </p:spPr>
        <p:txBody>
          <a:bodyPr/>
          <a:lstStyle/>
          <a:p>
            <a:pPr algn="ctr"/>
            <a:r>
              <a:rPr lang="en-US" dirty="0"/>
              <a:t>Data analysis is a many-stage process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2743200" lvl="6" indent="0">
              <a:buNone/>
            </a:pPr>
            <a:r>
              <a:rPr lang="en-US" dirty="0"/>
              <a:t>From Leek and Peng, </a:t>
            </a:r>
            <a:r>
              <a:rPr lang="en-US" i="1" dirty="0"/>
              <a:t>Nature</a:t>
            </a:r>
            <a:r>
              <a:rPr lang="en-US" dirty="0"/>
              <a:t>, 2015</a:t>
            </a:r>
          </a:p>
          <a:p>
            <a:pPr marL="2743200" lvl="6" indent="0">
              <a:buNone/>
            </a:pPr>
            <a:r>
              <a:rPr lang="en-US" dirty="0">
                <a:hlinkClick r:id="rId2"/>
              </a:rPr>
              <a:t>https://www.nature.com/news/statistics-p-values-are-just-the-tip-of-the-iceberg-1.17412</a:t>
            </a:r>
            <a:r>
              <a:rPr lang="en-US" dirty="0"/>
              <a:t> </a:t>
            </a:r>
          </a:p>
        </p:txBody>
      </p:sp>
      <p:pic>
        <p:nvPicPr>
          <p:cNvPr id="1026" name="Picture 2" descr="http://www.nature.com/polopoly_fs/7.25671.1429983882!/image/P1.jpg_gen/derivatives/landscape_300/P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134" y="964934"/>
            <a:ext cx="2187147" cy="5766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0866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676" y="88557"/>
            <a:ext cx="7772400" cy="990600"/>
          </a:xfrm>
        </p:spPr>
        <p:txBody>
          <a:bodyPr/>
          <a:lstStyle/>
          <a:p>
            <a:pPr algn="ctr"/>
            <a:r>
              <a:rPr lang="en-US" dirty="0"/>
              <a:t>Naming things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5351" y="944970"/>
            <a:ext cx="8798011" cy="5327821"/>
          </a:xfrm>
          <a:noFill/>
        </p:spPr>
        <p:txBody>
          <a:bodyPr/>
          <a:lstStyle/>
          <a:p>
            <a:endParaRPr lang="en-US" sz="2800" dirty="0"/>
          </a:p>
          <a:p>
            <a:endParaRPr lang="en-US" sz="2800" dirty="0"/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0" lvl="2" indent="0">
              <a:buNone/>
            </a:pPr>
            <a:r>
              <a:rPr lang="en-US" dirty="0">
                <a:hlinkClick r:id="rId2"/>
              </a:rPr>
              <a:t>https://speakerdeck.com/jennybc/how-to-name-files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8F4C31C3-C12C-4AA1-9DEE-BEC4100779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8638" y="1101381"/>
            <a:ext cx="5324475" cy="412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14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676" y="88557"/>
            <a:ext cx="7772400" cy="990600"/>
          </a:xfrm>
        </p:spPr>
        <p:txBody>
          <a:bodyPr/>
          <a:lstStyle/>
          <a:p>
            <a:pPr algn="ctr"/>
            <a:r>
              <a:rPr lang="en-US" dirty="0"/>
              <a:t>Naming things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5989" y="1282901"/>
            <a:ext cx="8410385" cy="5327821"/>
          </a:xfrm>
          <a:noFill/>
        </p:spPr>
        <p:txBody>
          <a:bodyPr/>
          <a:lstStyle/>
          <a:p>
            <a:pPr marL="0" indent="0">
              <a:buNone/>
            </a:pPr>
            <a:r>
              <a:rPr lang="en-US" sz="2800" b="1" dirty="0"/>
              <a:t>“human readable”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Easy to figure out what something is, based on its name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0" lvl="2" indent="0">
              <a:buNone/>
            </a:pPr>
            <a:r>
              <a:rPr lang="en-US" dirty="0">
                <a:hlinkClick r:id="rId2"/>
              </a:rPr>
              <a:t>https://speakerdeck.com/jennybc/how-to-name-files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6742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676" y="88557"/>
            <a:ext cx="7772400" cy="990600"/>
          </a:xfrm>
        </p:spPr>
        <p:txBody>
          <a:bodyPr/>
          <a:lstStyle/>
          <a:p>
            <a:pPr algn="ctr"/>
            <a:r>
              <a:rPr lang="en-US" dirty="0"/>
              <a:t>Naming things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5351" y="944970"/>
            <a:ext cx="8798011" cy="5327821"/>
          </a:xfrm>
          <a:noFill/>
        </p:spPr>
        <p:txBody>
          <a:bodyPr/>
          <a:lstStyle/>
          <a:p>
            <a:endParaRPr lang="en-US" sz="2800" dirty="0"/>
          </a:p>
          <a:p>
            <a:endParaRPr lang="en-US" sz="2800" dirty="0"/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0" lvl="2" indent="0">
              <a:buNone/>
            </a:pPr>
            <a:r>
              <a:rPr lang="en-US" dirty="0">
                <a:hlinkClick r:id="rId2"/>
              </a:rPr>
              <a:t>https://speakerdeck.com/jennybc/how-to-name-files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429090A1-9C47-407F-83A8-21732FEFA2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4512" y="1795462"/>
            <a:ext cx="5514975" cy="3267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196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676" y="88557"/>
            <a:ext cx="7772400" cy="990600"/>
          </a:xfrm>
        </p:spPr>
        <p:txBody>
          <a:bodyPr/>
          <a:lstStyle/>
          <a:p>
            <a:pPr algn="ctr"/>
            <a:r>
              <a:rPr lang="en-US" dirty="0"/>
              <a:t>Naming things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5351" y="944970"/>
            <a:ext cx="8798011" cy="5327821"/>
          </a:xfrm>
          <a:noFill/>
        </p:spPr>
        <p:txBody>
          <a:bodyPr/>
          <a:lstStyle/>
          <a:p>
            <a:endParaRPr lang="en-US" sz="2800" dirty="0"/>
          </a:p>
          <a:p>
            <a:endParaRPr lang="en-US" sz="2800" dirty="0"/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0" lvl="2" indent="0">
              <a:buNone/>
            </a:pPr>
            <a:r>
              <a:rPr lang="en-US" dirty="0">
                <a:hlinkClick r:id="rId2"/>
              </a:rPr>
              <a:t>https://speakerdeck.com/jennybc/how-to-name-files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A6BC3B7C-79AF-4E14-9219-1CA25A3464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4512" y="1079157"/>
            <a:ext cx="5514975" cy="391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894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5650" y="449670"/>
            <a:ext cx="7772400" cy="990600"/>
          </a:xfrm>
        </p:spPr>
        <p:txBody>
          <a:bodyPr/>
          <a:lstStyle/>
          <a:p>
            <a:pPr algn="ctr"/>
            <a:r>
              <a:rPr lang="en-US" dirty="0"/>
              <a:t>Naming </a:t>
            </a:r>
            <a:r>
              <a:rPr lang="en-US" dirty="0" smtClean="0"/>
              <a:t>things: ISO 8601 standard avoids potential date confusion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5351" y="944970"/>
            <a:ext cx="8798011" cy="5327821"/>
          </a:xfrm>
          <a:noFill/>
        </p:spPr>
        <p:txBody>
          <a:bodyPr/>
          <a:lstStyle/>
          <a:p>
            <a:endParaRPr lang="en-US" sz="2800" dirty="0"/>
          </a:p>
          <a:p>
            <a:endParaRPr lang="en-US" sz="2800" dirty="0"/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185351" y="1673392"/>
            <a:ext cx="8798011" cy="53278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600">
                <a:solidFill>
                  <a:srgbClr val="000000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000000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rgbClr val="000000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0000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58585A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58585A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58585A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58585A"/>
                </a:solidFill>
                <a:latin typeface="+mn-lt"/>
              </a:defRPr>
            </a:lvl9pPr>
          </a:lstStyle>
          <a:p>
            <a:pPr defTabSz="914400"/>
            <a:endParaRPr lang="en-US" sz="2800" kern="0" dirty="0" smtClean="0"/>
          </a:p>
          <a:p>
            <a:pPr defTabSz="914400"/>
            <a:r>
              <a:rPr lang="en-US" sz="2800" kern="0" dirty="0" smtClean="0"/>
              <a:t>Is 02/22/14 February 22, 1914 or February 22, 2014?</a:t>
            </a:r>
          </a:p>
          <a:p>
            <a:pPr defTabSz="914400"/>
            <a:r>
              <a:rPr lang="en-US" sz="2800" kern="0" dirty="0" smtClean="0"/>
              <a:t>Is 02/01/2014 February 1, 2014 or January 2, 2014?</a:t>
            </a:r>
          </a:p>
          <a:p>
            <a:pPr lvl="1" defTabSz="914400"/>
            <a:r>
              <a:rPr lang="en-US" kern="0" dirty="0" smtClean="0"/>
              <a:t>Depends on the country!</a:t>
            </a:r>
          </a:p>
        </p:txBody>
      </p:sp>
    </p:spTree>
    <p:extLst>
      <p:ext uri="{BB962C8B-B14F-4D97-AF65-F5344CB8AC3E}">
        <p14:creationId xmlns:p14="http://schemas.microsoft.com/office/powerpoint/2010/main" val="2697234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676" y="88557"/>
            <a:ext cx="7772400" cy="990600"/>
          </a:xfrm>
        </p:spPr>
        <p:txBody>
          <a:bodyPr/>
          <a:lstStyle/>
          <a:p>
            <a:r>
              <a:rPr lang="en-US" dirty="0"/>
              <a:t>Naming things: ISO 8601 standard avoids potential date confusion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5351" y="944970"/>
            <a:ext cx="8798011" cy="5327821"/>
          </a:xfrm>
          <a:noFill/>
        </p:spPr>
        <p:txBody>
          <a:bodyPr/>
          <a:lstStyle/>
          <a:p>
            <a:endParaRPr lang="en-US" sz="2800" dirty="0"/>
          </a:p>
          <a:p>
            <a:endParaRPr lang="en-US" sz="2800" dirty="0"/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0" lvl="2" indent="0">
              <a:buNone/>
            </a:pPr>
            <a:endParaRPr lang="en-US" dirty="0" smtClean="0">
              <a:hlinkClick r:id="rId2"/>
            </a:endParaRPr>
          </a:p>
          <a:p>
            <a:pPr marL="0" lvl="2" indent="0">
              <a:buNone/>
            </a:pPr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://speakerdeck.com/jennybc/how-to-name-files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9756" y="1079157"/>
            <a:ext cx="5900225" cy="4423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12801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676" y="88557"/>
            <a:ext cx="7772400" cy="990600"/>
          </a:xfrm>
        </p:spPr>
        <p:txBody>
          <a:bodyPr/>
          <a:lstStyle/>
          <a:p>
            <a:r>
              <a:rPr lang="en-US" dirty="0"/>
              <a:t>Naming things: ISO 8601 standard </a:t>
            </a:r>
            <a:r>
              <a:rPr lang="en-US" dirty="0" smtClean="0"/>
              <a:t>makes sorting easier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5351" y="944970"/>
            <a:ext cx="8798011" cy="5327821"/>
          </a:xfrm>
          <a:noFill/>
        </p:spPr>
        <p:txBody>
          <a:bodyPr/>
          <a:lstStyle/>
          <a:p>
            <a:endParaRPr lang="en-US" sz="2800" dirty="0"/>
          </a:p>
          <a:p>
            <a:endParaRPr lang="en-US" sz="2800" dirty="0"/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0" lvl="2" indent="0">
              <a:buNone/>
            </a:pPr>
            <a:endParaRPr lang="en-US" dirty="0" smtClean="0">
              <a:hlinkClick r:id="rId2"/>
            </a:endParaRPr>
          </a:p>
          <a:p>
            <a:pPr marL="0" lvl="2" indent="0">
              <a:buNone/>
            </a:pPr>
            <a:r>
              <a:rPr lang="en-US" dirty="0">
                <a:hlinkClick r:id="rId3"/>
              </a:rPr>
              <a:t>https://twitter.com/JennyBryan/status/816143967695687684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1128" y="1079157"/>
            <a:ext cx="3309731" cy="45864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06949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676" y="88557"/>
            <a:ext cx="7772400" cy="990600"/>
          </a:xfrm>
        </p:spPr>
        <p:txBody>
          <a:bodyPr/>
          <a:lstStyle/>
          <a:p>
            <a:pPr algn="ctr"/>
            <a:r>
              <a:rPr lang="en-US" dirty="0"/>
              <a:t>If you’re </a:t>
            </a:r>
            <a:r>
              <a:rPr lang="en-US" dirty="0" smtClean="0"/>
              <a:t>inputting data</a:t>
            </a:r>
            <a:r>
              <a:rPr lang="en-US" dirty="0"/>
              <a:t>, consider alternatives to spreadsheets…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185351" y="1673392"/>
            <a:ext cx="8798011" cy="53278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600">
                <a:solidFill>
                  <a:srgbClr val="000000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000000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rgbClr val="000000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0000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58585A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58585A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58585A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58585A"/>
                </a:solidFill>
                <a:latin typeface="+mn-lt"/>
              </a:defRPr>
            </a:lvl9pPr>
          </a:lstStyle>
          <a:p>
            <a:pPr defTabSz="914400"/>
            <a:r>
              <a:rPr lang="en-US" sz="2800" kern="0" dirty="0" err="1" smtClean="0"/>
              <a:t>REDCap</a:t>
            </a:r>
            <a:r>
              <a:rPr lang="en-US" sz="2800" kern="0" dirty="0" smtClean="0"/>
              <a:t> is a </a:t>
            </a:r>
            <a:r>
              <a:rPr lang="en-US" sz="2800" u="sng" kern="0" dirty="0" smtClean="0"/>
              <a:t>web-based </a:t>
            </a:r>
            <a:r>
              <a:rPr lang="en-US" sz="2800" u="sng" kern="0" dirty="0"/>
              <a:t>application</a:t>
            </a:r>
            <a:r>
              <a:rPr lang="en-US" sz="2800" kern="0" dirty="0"/>
              <a:t> designed to provide Researchers and Clinicians an easy way to create and manage databases and surveys in order to support data capture for research studies</a:t>
            </a:r>
            <a:r>
              <a:rPr lang="en-US" sz="2800" kern="0" dirty="0" smtClean="0"/>
              <a:t>.</a:t>
            </a:r>
          </a:p>
          <a:p>
            <a:pPr defTabSz="914400"/>
            <a:endParaRPr lang="en-US" sz="2800" kern="0" dirty="0"/>
          </a:p>
          <a:p>
            <a:pPr defTabSz="914400"/>
            <a:endParaRPr lang="en-US" sz="2800" kern="0" dirty="0" smtClean="0"/>
          </a:p>
          <a:p>
            <a:pPr defTabSz="914400"/>
            <a:endParaRPr lang="en-US" sz="2800" kern="0" dirty="0"/>
          </a:p>
          <a:p>
            <a:pPr defTabSz="914400"/>
            <a:endParaRPr lang="en-US" sz="2800" kern="0" dirty="0" smtClean="0"/>
          </a:p>
          <a:p>
            <a:pPr marL="0" indent="0" defTabSz="914400">
              <a:buNone/>
            </a:pPr>
            <a:endParaRPr lang="en-US" sz="2200" kern="0" dirty="0" smtClean="0"/>
          </a:p>
          <a:p>
            <a:pPr marL="0" indent="0" defTabSz="914400">
              <a:buNone/>
            </a:pPr>
            <a:r>
              <a:rPr lang="en-US" sz="2200" kern="0" dirty="0" smtClean="0"/>
              <a:t>Thanks to </a:t>
            </a:r>
            <a:r>
              <a:rPr lang="en-US" sz="2200" kern="0" dirty="0" err="1" smtClean="0"/>
              <a:t>Shruti</a:t>
            </a:r>
            <a:r>
              <a:rPr lang="en-US" sz="2200" kern="0" dirty="0" smtClean="0"/>
              <a:t> Rao at ICBI/Georgetown for </a:t>
            </a:r>
            <a:r>
              <a:rPr lang="en-US" sz="2200" kern="0" dirty="0" err="1" smtClean="0"/>
              <a:t>REDCap</a:t>
            </a:r>
            <a:r>
              <a:rPr lang="en-US" sz="2200" kern="0" dirty="0" smtClean="0"/>
              <a:t> content</a:t>
            </a:r>
            <a:endParaRPr lang="en-US" sz="2200" kern="0" dirty="0"/>
          </a:p>
        </p:txBody>
      </p:sp>
      <p:pic>
        <p:nvPicPr>
          <p:cNvPr id="5" name="Picture 1" descr="redcaplogo (big).jpg">
            <a:extLst>
              <a:ext uri="{FF2B5EF4-FFF2-40B4-BE49-F238E27FC236}">
                <a16:creationId xmlns:a16="http://schemas.microsoft.com/office/drawing/2014/main" xmlns="" id="{26FC99C1-10FE-DC47-9279-0A652F3AAA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6607" y="3680955"/>
            <a:ext cx="4654737" cy="1543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17005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676" y="88557"/>
            <a:ext cx="7772400" cy="990600"/>
          </a:xfrm>
        </p:spPr>
        <p:txBody>
          <a:bodyPr/>
          <a:lstStyle/>
          <a:p>
            <a:pPr algn="ctr"/>
            <a:r>
              <a:rPr lang="en-US" dirty="0" smtClean="0"/>
              <a:t>Benefits of </a:t>
            </a:r>
            <a:r>
              <a:rPr lang="en-US" dirty="0" err="1" smtClean="0"/>
              <a:t>REDCap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185351" y="1673392"/>
            <a:ext cx="8798011" cy="53278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600">
                <a:solidFill>
                  <a:srgbClr val="000000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000000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rgbClr val="000000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0000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58585A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58585A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58585A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58585A"/>
                </a:solidFill>
                <a:latin typeface="+mn-lt"/>
              </a:defRPr>
            </a:lvl9pPr>
          </a:lstStyle>
          <a:p>
            <a:pPr defTabSz="914400"/>
            <a:r>
              <a:rPr lang="en-US" sz="2800" kern="0" dirty="0" smtClean="0"/>
              <a:t>Access through secure login page</a:t>
            </a:r>
          </a:p>
          <a:p>
            <a:pPr defTabSz="914400"/>
            <a:r>
              <a:rPr lang="en-US" sz="2800" kern="0" dirty="0" smtClean="0"/>
              <a:t>Supports multiple project types, from simple surveys to complex longitudinal clinical trials</a:t>
            </a:r>
          </a:p>
          <a:p>
            <a:pPr defTabSz="914400"/>
            <a:r>
              <a:rPr lang="en-US" sz="2800" kern="0" dirty="0" smtClean="0"/>
              <a:t>Includes data quality features like: range checking, structured data dictionary, mandatory fields</a:t>
            </a:r>
          </a:p>
          <a:p>
            <a:pPr defTabSz="914400"/>
            <a:r>
              <a:rPr lang="en-US" sz="2800" kern="0" dirty="0" smtClean="0"/>
              <a:t>Can still export as a spreadsheet (though I usually first save it as a plain </a:t>
            </a:r>
            <a:r>
              <a:rPr lang="en-US" sz="2800" kern="0" dirty="0" err="1" smtClean="0"/>
              <a:t>tsv</a:t>
            </a:r>
            <a:r>
              <a:rPr lang="en-US" sz="2800" kern="0" dirty="0" smtClean="0"/>
              <a:t>/csv text file before reading it into R)</a:t>
            </a:r>
            <a:endParaRPr lang="en-US" sz="2800" kern="0" dirty="0"/>
          </a:p>
          <a:p>
            <a:pPr defTabSz="914400"/>
            <a:endParaRPr lang="en-US" sz="2800" kern="0" dirty="0" smtClean="0"/>
          </a:p>
          <a:p>
            <a:pPr marL="0" indent="0" defTabSz="914400">
              <a:buNone/>
            </a:pPr>
            <a:r>
              <a:rPr lang="en-US" sz="2200" dirty="0">
                <a:hlinkClick r:id="rId2"/>
              </a:rPr>
              <a:t>https://labkey.med.ualberta.ca/labkey/wiki/REDCap%20Support/page.view?name=rcadvantage</a:t>
            </a:r>
            <a:endParaRPr lang="en-US" sz="2200" kern="0" dirty="0" smtClean="0"/>
          </a:p>
        </p:txBody>
      </p:sp>
    </p:spTree>
    <p:extLst>
      <p:ext uri="{BB962C8B-B14F-4D97-AF65-F5344CB8AC3E}">
        <p14:creationId xmlns:p14="http://schemas.microsoft.com/office/powerpoint/2010/main" val="1476333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676" y="88557"/>
            <a:ext cx="7772400" cy="990600"/>
          </a:xfrm>
        </p:spPr>
        <p:txBody>
          <a:bodyPr/>
          <a:lstStyle/>
          <a:p>
            <a:pPr algn="ctr"/>
            <a:r>
              <a:rPr lang="en-US" dirty="0" err="1" smtClean="0"/>
              <a:t>REDCap</a:t>
            </a:r>
            <a:r>
              <a:rPr lang="en-US" dirty="0" smtClean="0"/>
              <a:t> data entry form example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185351" y="1673392"/>
            <a:ext cx="8798011" cy="53278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600">
                <a:solidFill>
                  <a:srgbClr val="000000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000000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rgbClr val="000000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0000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58585A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58585A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58585A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58585A"/>
                </a:solidFill>
                <a:latin typeface="+mn-lt"/>
              </a:defRPr>
            </a:lvl9pPr>
          </a:lstStyle>
          <a:p>
            <a:pPr defTabSz="914400"/>
            <a:endParaRPr lang="en-US" sz="2800" kern="0" dirty="0" smtClean="0"/>
          </a:p>
          <a:p>
            <a:pPr defTabSz="914400"/>
            <a:endParaRPr lang="en-US" sz="2800" kern="0" dirty="0"/>
          </a:p>
          <a:p>
            <a:pPr defTabSz="914400"/>
            <a:endParaRPr lang="en-US" sz="2800" kern="0" dirty="0" smtClean="0"/>
          </a:p>
          <a:p>
            <a:pPr defTabSz="914400"/>
            <a:endParaRPr lang="en-US" sz="2800" kern="0" dirty="0"/>
          </a:p>
          <a:p>
            <a:pPr defTabSz="914400"/>
            <a:endParaRPr lang="en-US" sz="2800" kern="0" dirty="0" smtClean="0"/>
          </a:p>
          <a:p>
            <a:pPr defTabSz="914400"/>
            <a:endParaRPr lang="en-US" sz="2800" kern="0" dirty="0"/>
          </a:p>
          <a:p>
            <a:pPr defTabSz="914400"/>
            <a:endParaRPr lang="en-US" sz="2800" kern="0" dirty="0" smtClean="0"/>
          </a:p>
          <a:p>
            <a:pPr marL="0" indent="0" defTabSz="914400">
              <a:buNone/>
            </a:pPr>
            <a:endParaRPr lang="en-US" sz="2400" dirty="0" smtClean="0">
              <a:hlinkClick r:id="rId2"/>
            </a:endParaRPr>
          </a:p>
          <a:p>
            <a:pPr marL="0" indent="0" defTabSz="914400">
              <a:buNone/>
            </a:pPr>
            <a:endParaRPr lang="en-US" sz="2400" dirty="0">
              <a:hlinkClick r:id="rId2"/>
            </a:endParaRPr>
          </a:p>
          <a:p>
            <a:pPr marL="0" indent="0" defTabSz="914400">
              <a:buNone/>
            </a:pPr>
            <a:r>
              <a:rPr lang="en-US" sz="2400" dirty="0" smtClean="0">
                <a:hlinkClick r:id="rId2"/>
              </a:rPr>
              <a:t>https</a:t>
            </a:r>
            <a:r>
              <a:rPr lang="en-US" sz="2400" dirty="0">
                <a:hlinkClick r:id="rId2"/>
              </a:rPr>
              <a:t>://www.ncbi.nlm.nih.gov/pubmed/23936257</a:t>
            </a:r>
            <a:endParaRPr lang="en-US" sz="2200" kern="0" dirty="0" smtClean="0"/>
          </a:p>
        </p:txBody>
      </p:sp>
      <p:pic>
        <p:nvPicPr>
          <p:cNvPr id="3074" name="Picture 2" descr="REDCap Data Entry. Footnote: Case report forms are accessible to users who have sufficient access rights and it contains field-specific validation code sufficient to ensure data integrity. doi:10.1371/journal.pone.0071090.g002Â 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8184" y="963547"/>
            <a:ext cx="5786000" cy="4880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9072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7540" y="148943"/>
            <a:ext cx="8231660" cy="990600"/>
          </a:xfrm>
        </p:spPr>
        <p:txBody>
          <a:bodyPr/>
          <a:lstStyle/>
          <a:p>
            <a:pPr algn="ctr"/>
            <a:r>
              <a:rPr lang="en-US" dirty="0"/>
              <a:t>Data analysis is a many-stage process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2743200" lvl="6" indent="0">
              <a:buNone/>
            </a:pPr>
            <a:r>
              <a:rPr lang="en-US" dirty="0"/>
              <a:t>From Leek and Peng, </a:t>
            </a:r>
            <a:r>
              <a:rPr lang="en-US" i="1" dirty="0"/>
              <a:t>Nature</a:t>
            </a:r>
            <a:r>
              <a:rPr lang="en-US" dirty="0"/>
              <a:t>, 2015</a:t>
            </a:r>
          </a:p>
        </p:txBody>
      </p:sp>
      <p:pic>
        <p:nvPicPr>
          <p:cNvPr id="1026" name="Picture 2" descr="http://www.nature.com/polopoly_fs/7.25671.1429983882!/image/P1.jpg_gen/derivatives/landscape_300/P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193" y="911474"/>
            <a:ext cx="2174790" cy="5734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l 3"/>
          <p:cNvSpPr/>
          <p:nvPr/>
        </p:nvSpPr>
        <p:spPr bwMode="auto">
          <a:xfrm>
            <a:off x="1178009" y="3176586"/>
            <a:ext cx="1841157" cy="2421924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828535" y="3187930"/>
            <a:ext cx="484384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</a:rPr>
              <a:t>I spend a lot of time here!</a:t>
            </a:r>
          </a:p>
          <a:p>
            <a:endParaRPr lang="en-US" sz="2000" dirty="0">
              <a:solidFill>
                <a:srgbClr val="000000"/>
              </a:solidFill>
            </a:endParaRPr>
          </a:p>
          <a:p>
            <a:r>
              <a:rPr lang="en-US" sz="2000" dirty="0">
                <a:solidFill>
                  <a:srgbClr val="000000"/>
                </a:solidFill>
              </a:rPr>
              <a:t>I want to understand the data and the scientific question of interest really well before just returning a list of genes/proteins/metabolites of interest.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97BF92B9-C60F-40E6-B29F-568486378542}"/>
              </a:ext>
            </a:extLst>
          </p:cNvPr>
          <p:cNvSpPr/>
          <p:nvPr/>
        </p:nvSpPr>
        <p:spPr>
          <a:xfrm>
            <a:off x="685800" y="5671738"/>
            <a:ext cx="793921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6"/>
            <a:r>
              <a:rPr lang="en-US" dirty="0">
                <a:hlinkClick r:id="rId3"/>
              </a:rPr>
              <a:t>https://www.nature.com/news/statistics-p-values-are-just-the-tip-of-the-iceberg-1.17412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60872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676" y="88557"/>
            <a:ext cx="7772400" cy="990600"/>
          </a:xfrm>
        </p:spPr>
        <p:txBody>
          <a:bodyPr/>
          <a:lstStyle/>
          <a:p>
            <a:pPr algn="ctr"/>
            <a:r>
              <a:rPr lang="en-US" dirty="0" smtClean="0"/>
              <a:t>Data quality checks in </a:t>
            </a:r>
            <a:r>
              <a:rPr lang="en-US" dirty="0" err="1" smtClean="0"/>
              <a:t>REDCap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185351" y="1673392"/>
            <a:ext cx="8798011" cy="53278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600">
                <a:solidFill>
                  <a:srgbClr val="000000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000000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rgbClr val="000000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0000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58585A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58585A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58585A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58585A"/>
                </a:solidFill>
                <a:latin typeface="+mn-lt"/>
              </a:defRPr>
            </a:lvl9pPr>
          </a:lstStyle>
          <a:p>
            <a:pPr defTabSz="914400"/>
            <a:endParaRPr lang="en-US" sz="2800" kern="0" dirty="0" smtClean="0"/>
          </a:p>
          <a:p>
            <a:pPr defTabSz="914400"/>
            <a:endParaRPr lang="en-US" sz="2800" kern="0" dirty="0"/>
          </a:p>
          <a:p>
            <a:pPr defTabSz="914400"/>
            <a:endParaRPr lang="en-US" sz="2800" kern="0" dirty="0" smtClean="0"/>
          </a:p>
          <a:p>
            <a:pPr defTabSz="914400"/>
            <a:endParaRPr lang="en-US" sz="2800" kern="0" dirty="0"/>
          </a:p>
          <a:p>
            <a:pPr defTabSz="914400"/>
            <a:endParaRPr lang="en-US" sz="2800" kern="0" dirty="0"/>
          </a:p>
          <a:p>
            <a:pPr defTabSz="914400"/>
            <a:endParaRPr lang="en-US" sz="2800" kern="0" dirty="0" smtClean="0"/>
          </a:p>
          <a:p>
            <a:pPr defTabSz="914400"/>
            <a:endParaRPr lang="en-US" sz="2800" kern="0" dirty="0"/>
          </a:p>
          <a:p>
            <a:pPr defTabSz="914400"/>
            <a:endParaRPr lang="en-US" sz="2800" kern="0" dirty="0" smtClean="0"/>
          </a:p>
          <a:p>
            <a:pPr marL="0" indent="0" defTabSz="914400">
              <a:buNone/>
            </a:pPr>
            <a:endParaRPr lang="en-US" sz="2200" kern="0" dirty="0" smtClean="0"/>
          </a:p>
          <a:p>
            <a:pPr marL="0" indent="0" defTabSz="914400">
              <a:buNone/>
            </a:pPr>
            <a:r>
              <a:rPr lang="en-US" sz="2200" kern="0" dirty="0" smtClean="0"/>
              <a:t>Thanks to </a:t>
            </a:r>
            <a:r>
              <a:rPr lang="en-US" sz="2200" kern="0" dirty="0" err="1" smtClean="0"/>
              <a:t>Shruti</a:t>
            </a:r>
            <a:r>
              <a:rPr lang="en-US" sz="2200" kern="0" dirty="0" smtClean="0"/>
              <a:t> Rao at ICBI/Georgetown for </a:t>
            </a:r>
            <a:r>
              <a:rPr lang="en-US" sz="2200" kern="0" dirty="0" err="1" smtClean="0"/>
              <a:t>REDCap</a:t>
            </a:r>
            <a:r>
              <a:rPr lang="en-US" sz="2200" kern="0" dirty="0" smtClean="0"/>
              <a:t> content</a:t>
            </a:r>
            <a:endParaRPr lang="en-US" sz="2200" kern="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4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1056" y="2047461"/>
            <a:ext cx="8818323" cy="3130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483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676" y="88557"/>
            <a:ext cx="7772400" cy="990600"/>
          </a:xfrm>
        </p:spPr>
        <p:txBody>
          <a:bodyPr/>
          <a:lstStyle/>
          <a:p>
            <a:pPr algn="ctr"/>
            <a:r>
              <a:rPr lang="en-US" dirty="0"/>
              <a:t>Exploratory data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5351" y="944970"/>
            <a:ext cx="8798011" cy="5327821"/>
          </a:xfrm>
          <a:noFill/>
        </p:spPr>
        <p:txBody>
          <a:bodyPr/>
          <a:lstStyle/>
          <a:p>
            <a:r>
              <a:rPr lang="en-US" sz="2800" dirty="0"/>
              <a:t>Before doing any modeling/hypothesis testing, make sure to check for:</a:t>
            </a:r>
          </a:p>
          <a:p>
            <a:pPr lvl="1"/>
            <a:r>
              <a:rPr lang="en-US" dirty="0"/>
              <a:t>Missing values</a:t>
            </a:r>
          </a:p>
          <a:p>
            <a:pPr lvl="1"/>
            <a:r>
              <a:rPr lang="en-US" dirty="0"/>
              <a:t>Outliers and other artifacts</a:t>
            </a:r>
          </a:p>
          <a:p>
            <a:pPr marL="914400" lvl="2"/>
            <a:r>
              <a:rPr lang="en-US" dirty="0"/>
              <a:t>Can be subtle, however obvious examples can include negative values for age, different units for weight/height, clearly incorrect (biologically impossible) measurements</a:t>
            </a:r>
          </a:p>
          <a:p>
            <a:pPr marL="914400" lvl="2"/>
            <a:r>
              <a:rPr lang="en-US" dirty="0"/>
              <a:t>See if any samples look “different” from the majority of the samples</a:t>
            </a:r>
          </a:p>
          <a:p>
            <a:pPr lvl="1"/>
            <a:r>
              <a:rPr lang="en-US" dirty="0"/>
              <a:t>Use tables and plots for this!</a:t>
            </a:r>
          </a:p>
          <a:p>
            <a:pPr marL="457200" lvl="1" indent="0">
              <a:buNone/>
            </a:pPr>
            <a:endParaRPr lang="en-US" dirty="0"/>
          </a:p>
          <a:p>
            <a:pPr marL="0" lvl="2" indent="0">
              <a:buNone/>
            </a:pP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leanpub.com/exdata</a:t>
            </a:r>
            <a:endParaRPr lang="en-US" dirty="0" smtClean="0"/>
          </a:p>
          <a:p>
            <a:pPr marL="0" lvl="2" indent="0">
              <a:buNone/>
            </a:pPr>
            <a:r>
              <a:rPr lang="en-US" dirty="0">
                <a:hlinkClick r:id="rId3"/>
              </a:rPr>
              <a:t>https://siminab.github.io/2018/09/05/omics-exploratory-data-analysis-checklist/</a:t>
            </a:r>
            <a:endParaRPr lang="en-US" dirty="0" smtClean="0"/>
          </a:p>
          <a:p>
            <a:pPr marL="0" lvl="2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5274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676" y="88557"/>
            <a:ext cx="7772400" cy="990600"/>
          </a:xfrm>
        </p:spPr>
        <p:txBody>
          <a:bodyPr/>
          <a:lstStyle/>
          <a:p>
            <a:pPr algn="ctr"/>
            <a:r>
              <a:rPr lang="en-US" dirty="0" smtClean="0"/>
              <a:t>Missing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5351" y="944970"/>
            <a:ext cx="8798011" cy="5327821"/>
          </a:xfrm>
          <a:noFill/>
        </p:spPr>
        <p:txBody>
          <a:bodyPr/>
          <a:lstStyle/>
          <a:p>
            <a:r>
              <a:rPr lang="en-US" sz="2800" dirty="0" smtClean="0"/>
              <a:t>Prevention is the best cure!</a:t>
            </a:r>
          </a:p>
          <a:p>
            <a:pPr lvl="1"/>
            <a:r>
              <a:rPr lang="en-US" sz="2400" dirty="0" smtClean="0"/>
              <a:t>There are many approaches for trying to deal with missing data, but it’s better to set up a design that minimizes missing data and/or to do your best to follow up on records with missing information</a:t>
            </a:r>
            <a:endParaRPr lang="en-US" sz="2400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0973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676" y="88557"/>
            <a:ext cx="7772400" cy="990600"/>
          </a:xfrm>
        </p:spPr>
        <p:txBody>
          <a:bodyPr/>
          <a:lstStyle/>
          <a:p>
            <a:pPr algn="ctr"/>
            <a:r>
              <a:rPr lang="en-US" dirty="0"/>
              <a:t>Exploratory data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5351" y="944970"/>
            <a:ext cx="8798011" cy="5327821"/>
          </a:xfrm>
          <a:noFill/>
        </p:spPr>
        <p:txBody>
          <a:bodyPr/>
          <a:lstStyle/>
          <a:p>
            <a:r>
              <a:rPr lang="en-US" sz="2800" dirty="0"/>
              <a:t>Helpful to check for different kinds of confounding!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xmlns="" id="{221A7D97-A63C-412F-A60D-EF39AEE1A9BE}"/>
              </a:ext>
            </a:extLst>
          </p:cNvPr>
          <p:cNvSpPr txBox="1">
            <a:spLocks/>
          </p:cNvSpPr>
          <p:nvPr/>
        </p:nvSpPr>
        <p:spPr bwMode="auto">
          <a:xfrm>
            <a:off x="341539" y="1313935"/>
            <a:ext cx="8369643" cy="480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600">
                <a:solidFill>
                  <a:srgbClr val="000000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000000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rgbClr val="000000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0000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58585A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58585A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58585A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58585A"/>
                </a:solidFill>
                <a:latin typeface="+mn-lt"/>
              </a:defRPr>
            </a:lvl9pPr>
          </a:lstStyle>
          <a:p>
            <a:pPr defTabSz="914400"/>
            <a:endParaRPr lang="en-US" kern="0" dirty="0"/>
          </a:p>
          <a:p>
            <a:pPr defTabSz="914400"/>
            <a:endParaRPr lang="en-US" kern="0" dirty="0"/>
          </a:p>
          <a:p>
            <a:pPr defTabSz="914400"/>
            <a:endParaRPr lang="en-US" kern="0" dirty="0"/>
          </a:p>
          <a:p>
            <a:pPr defTabSz="914400"/>
            <a:endParaRPr lang="en-US" kern="0" dirty="0"/>
          </a:p>
          <a:p>
            <a:pPr marL="0" indent="0" defTabSz="914400">
              <a:buNone/>
            </a:pPr>
            <a:endParaRPr lang="en-US" sz="2400" kern="0" dirty="0"/>
          </a:p>
          <a:p>
            <a:pPr defTabSz="914400"/>
            <a:r>
              <a:rPr lang="en-US" sz="2400" kern="0" dirty="0"/>
              <a:t>Other variables besides those being studied could influence the exposure/outcome relationship being studied</a:t>
            </a:r>
          </a:p>
          <a:p>
            <a:pPr defTabSz="914400"/>
            <a:r>
              <a:rPr lang="en-US" sz="2400" kern="0" dirty="0"/>
              <a:t>Example: Socioeconomic factors can confound relationship between diet and risk of a disease</a:t>
            </a:r>
          </a:p>
          <a:p>
            <a:pPr marL="0" indent="0" defTabSz="914400">
              <a:buFontTx/>
              <a:buNone/>
            </a:pPr>
            <a:r>
              <a:rPr lang="en-US" sz="1500" b="1" kern="0" dirty="0">
                <a:hlinkClick r:id="rId2"/>
              </a:rPr>
              <a:t>https://www.healthknowledge.org.uk/e-learning/epidemiology/practitioners/chance-bias-confounding</a:t>
            </a:r>
            <a:r>
              <a:rPr lang="en-US" sz="1500" b="1" kern="0" dirty="0"/>
              <a:t> </a:t>
            </a:r>
          </a:p>
        </p:txBody>
      </p:sp>
      <p:pic>
        <p:nvPicPr>
          <p:cNvPr id="6" name="Picture 2" descr="https://www.healthknowledge.org.uk/sites/default/files/documents/elearning/epidemiologyp/rcbces/Exposure%20Outcome.jpg">
            <a:extLst>
              <a:ext uri="{FF2B5EF4-FFF2-40B4-BE49-F238E27FC236}">
                <a16:creationId xmlns:a16="http://schemas.microsoft.com/office/drawing/2014/main" xmlns="" id="{80B51957-C58E-4FF9-A156-09C4869718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43" y="1448122"/>
            <a:ext cx="4299574" cy="2479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8620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676" y="88557"/>
            <a:ext cx="7772400" cy="990600"/>
          </a:xfrm>
        </p:spPr>
        <p:txBody>
          <a:bodyPr/>
          <a:lstStyle/>
          <a:p>
            <a:pPr algn="ctr"/>
            <a:r>
              <a:rPr lang="en-US" dirty="0"/>
              <a:t>Different types of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5351" y="961767"/>
            <a:ext cx="8798011" cy="5327821"/>
          </a:xfrm>
          <a:noFill/>
        </p:spPr>
        <p:txBody>
          <a:bodyPr/>
          <a:lstStyle/>
          <a:p>
            <a:r>
              <a:rPr lang="en-US" sz="2800" dirty="0"/>
              <a:t>Plotting your data is essential for </a:t>
            </a:r>
            <a:r>
              <a:rPr lang="en-US" sz="2800" dirty="0" smtClean="0"/>
              <a:t>data exploration, interpretation, </a:t>
            </a:r>
            <a:r>
              <a:rPr lang="en-US" sz="2800" dirty="0"/>
              <a:t>and communication of results</a:t>
            </a:r>
          </a:p>
          <a:p>
            <a:r>
              <a:rPr lang="en-US" sz="2800" dirty="0"/>
              <a:t>When making a plot, consider the type of data and how to make the plot as informative as possible</a:t>
            </a:r>
          </a:p>
          <a:p>
            <a:pPr lvl="1"/>
            <a:r>
              <a:rPr lang="en-US" dirty="0"/>
              <a:t>Generally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want to keep as much of the original data in the plot as possible </a:t>
            </a:r>
            <a:r>
              <a:rPr lang="en-US" dirty="0"/>
              <a:t>but often will need to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reduce it </a:t>
            </a:r>
            <a:r>
              <a:rPr lang="en-US" dirty="0"/>
              <a:t>in some way without creating artifacts</a:t>
            </a:r>
          </a:p>
          <a:p>
            <a:pPr lvl="1"/>
            <a:endParaRPr lang="en-US" dirty="0"/>
          </a:p>
          <a:p>
            <a:pPr marL="0" lvl="1" indent="0">
              <a:spcBef>
                <a:spcPts val="0"/>
              </a:spcBef>
              <a:buNone/>
            </a:pPr>
            <a:r>
              <a:rPr lang="en-US" sz="2000" dirty="0"/>
              <a:t>The following plots are from </a:t>
            </a:r>
            <a:r>
              <a:rPr lang="en-US" sz="2000" dirty="0">
                <a:hlinkClick r:id="rId2"/>
              </a:rPr>
              <a:t>https://leanpub.com/datastyle</a:t>
            </a:r>
            <a:r>
              <a:rPr lang="en-US" sz="2000" dirty="0"/>
              <a:t> (with my annotations)</a:t>
            </a:r>
          </a:p>
        </p:txBody>
      </p:sp>
    </p:spTree>
    <p:extLst>
      <p:ext uri="{BB962C8B-B14F-4D97-AF65-F5344CB8AC3E}">
        <p14:creationId xmlns:p14="http://schemas.microsoft.com/office/powerpoint/2010/main" val="2213812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676" y="88557"/>
            <a:ext cx="7772400" cy="990600"/>
          </a:xfrm>
        </p:spPr>
        <p:txBody>
          <a:bodyPr/>
          <a:lstStyle/>
          <a:p>
            <a:pPr algn="ctr"/>
            <a:r>
              <a:rPr lang="en-US" dirty="0"/>
              <a:t>Boxplots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991E40AD-E157-4399-A580-BE6323763C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898" y="1203925"/>
            <a:ext cx="7772400" cy="4724400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/>
              <a:t>A boxplot shows the median, the 1</a:t>
            </a:r>
            <a:r>
              <a:rPr lang="en-US" sz="3200" baseline="30000" dirty="0"/>
              <a:t>st</a:t>
            </a:r>
            <a:r>
              <a:rPr lang="en-US" sz="3200" dirty="0"/>
              <a:t> quartile (Q1), the 3</a:t>
            </a:r>
            <a:r>
              <a:rPr lang="en-US" sz="3200" baseline="30000" dirty="0"/>
              <a:t>rd</a:t>
            </a:r>
            <a:r>
              <a:rPr lang="en-US" sz="3200" dirty="0"/>
              <a:t> quartile (Q3), and “whiskers” up to some range (default is usually 1.5*(Q3-Q1) from the box)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F5314F8E-44EC-4D55-8C3A-945EB16679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1621" y="3429000"/>
            <a:ext cx="1940757" cy="306088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A6455E71-DCE0-46B6-BFBD-F1D21D9539EE}"/>
              </a:ext>
            </a:extLst>
          </p:cNvPr>
          <p:cNvSpPr txBox="1"/>
          <p:nvPr/>
        </p:nvSpPr>
        <p:spPr>
          <a:xfrm>
            <a:off x="5407466" y="4626601"/>
            <a:ext cx="11282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Median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55622500-3BEB-4EA8-B88F-E65B8D06F157}"/>
              </a:ext>
            </a:extLst>
          </p:cNvPr>
          <p:cNvSpPr txBox="1"/>
          <p:nvPr/>
        </p:nvSpPr>
        <p:spPr>
          <a:xfrm>
            <a:off x="5424956" y="4269335"/>
            <a:ext cx="11282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Q3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15073A1D-076E-44DD-85BE-95FE2276ED0D}"/>
              </a:ext>
            </a:extLst>
          </p:cNvPr>
          <p:cNvSpPr txBox="1"/>
          <p:nvPr/>
        </p:nvSpPr>
        <p:spPr>
          <a:xfrm>
            <a:off x="5427456" y="4968511"/>
            <a:ext cx="11282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Q1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32A8E1C4-65D8-4FFE-9518-57EF64EC0D5E}"/>
              </a:ext>
            </a:extLst>
          </p:cNvPr>
          <p:cNvSpPr txBox="1"/>
          <p:nvPr/>
        </p:nvSpPr>
        <p:spPr>
          <a:xfrm>
            <a:off x="4800368" y="6050299"/>
            <a:ext cx="11282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Outlier</a:t>
            </a:r>
          </a:p>
        </p:txBody>
      </p:sp>
      <p:sp>
        <p:nvSpPr>
          <p:cNvPr id="11" name="Right Brace 10">
            <a:extLst>
              <a:ext uri="{FF2B5EF4-FFF2-40B4-BE49-F238E27FC236}">
                <a16:creationId xmlns:a16="http://schemas.microsoft.com/office/drawing/2014/main" xmlns="" id="{A3C5F50B-9151-47A4-9053-5718A89C85B6}"/>
              </a:ext>
            </a:extLst>
          </p:cNvPr>
          <p:cNvSpPr/>
          <p:nvPr/>
        </p:nvSpPr>
        <p:spPr bwMode="auto">
          <a:xfrm>
            <a:off x="6295869" y="4439011"/>
            <a:ext cx="244842" cy="762576"/>
          </a:xfrm>
          <a:prstGeom prst="rightBrace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i="0" u="none" strike="noStrike" normalizeH="0" baseline="0">
              <a:ln w="0"/>
              <a:solidFill>
                <a:schemeClr val="accent1">
                  <a:lumMod val="75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imes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3FD9F830-6F54-4766-8CB4-6B71F0869C92}"/>
              </a:ext>
            </a:extLst>
          </p:cNvPr>
          <p:cNvSpPr txBox="1"/>
          <p:nvPr/>
        </p:nvSpPr>
        <p:spPr>
          <a:xfrm>
            <a:off x="6658442" y="4518332"/>
            <a:ext cx="16831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Middle 50% of data points</a:t>
            </a:r>
          </a:p>
        </p:txBody>
      </p:sp>
    </p:spTree>
    <p:extLst>
      <p:ext uri="{BB962C8B-B14F-4D97-AF65-F5344CB8AC3E}">
        <p14:creationId xmlns:p14="http://schemas.microsoft.com/office/powerpoint/2010/main" val="76769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676" y="88557"/>
            <a:ext cx="7772400" cy="990600"/>
          </a:xfrm>
        </p:spPr>
        <p:txBody>
          <a:bodyPr/>
          <a:lstStyle/>
          <a:p>
            <a:pPr algn="ctr"/>
            <a:r>
              <a:rPr lang="en-US" dirty="0"/>
              <a:t>Boxplots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58779F5A-88B3-49FC-8071-4617C2A309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5997" y="1066800"/>
            <a:ext cx="7772400" cy="47244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These boxplots look similar…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C1F45884-CD83-4888-8EAE-72E827D656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1463" y="1625943"/>
            <a:ext cx="583882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876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676" y="88557"/>
            <a:ext cx="7772400" cy="990600"/>
          </a:xfrm>
        </p:spPr>
        <p:txBody>
          <a:bodyPr/>
          <a:lstStyle/>
          <a:p>
            <a:pPr algn="ctr"/>
            <a:r>
              <a:rPr lang="en-US" dirty="0"/>
              <a:t>Boxplots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58779F5A-88B3-49FC-8071-4617C2A309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5997" y="1066800"/>
            <a:ext cx="7772400" cy="47244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… but if you overlay the data points, you’ll see the distributions are very different…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CADD3E59-187E-4644-9903-CC25299D0B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7243" y="2141724"/>
            <a:ext cx="5149514" cy="4627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547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3CD9FFE-C1CA-49EB-827C-8CA702322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Plots can be more informative than single-number summaries!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E82BC0B-F452-4239-B880-FE12D83FB9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9862" y="1224679"/>
            <a:ext cx="8739266" cy="48387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All these datasets have the same correlation between the two variables!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C6F9C6D7-5B0E-42F7-B9CA-55D13F6E76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8485" y="2246604"/>
            <a:ext cx="4744777" cy="4626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733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3CD9FFE-C1CA-49EB-827C-8CA702322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use point color, type, and size to add extra 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E82BC0B-F452-4239-B880-FE12D83FB9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9862" y="1224679"/>
            <a:ext cx="8739266" cy="48387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Can think of it as adding “extra dimensions” to a 2D plot!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000" dirty="0">
                <a:hlinkClick r:id="rId2"/>
              </a:rPr>
              <a:t>https://www.nature.com/articles/nature07331</a:t>
            </a:r>
            <a:r>
              <a:rPr lang="en-US" sz="2000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7DBFECE4-6C1C-4D12-93EA-F3FCF48D1B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3632" y="1868154"/>
            <a:ext cx="4901783" cy="3997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693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7540" y="148943"/>
            <a:ext cx="8231660" cy="990600"/>
          </a:xfrm>
        </p:spPr>
        <p:txBody>
          <a:bodyPr/>
          <a:lstStyle/>
          <a:p>
            <a:pPr algn="ctr"/>
            <a:r>
              <a:rPr lang="en-US" dirty="0"/>
              <a:t>Data analysis is a many-stage process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2743200" lvl="6" indent="0">
              <a:buNone/>
            </a:pPr>
            <a:r>
              <a:rPr lang="en-US" dirty="0"/>
              <a:t>From Leek and Peng, </a:t>
            </a:r>
            <a:r>
              <a:rPr lang="en-US" i="1" dirty="0"/>
              <a:t>Nature</a:t>
            </a:r>
            <a:r>
              <a:rPr lang="en-US" dirty="0"/>
              <a:t>, 2015</a:t>
            </a:r>
          </a:p>
        </p:txBody>
      </p:sp>
      <p:pic>
        <p:nvPicPr>
          <p:cNvPr id="1026" name="Picture 2" descr="http://www.nature.com/polopoly_fs/7.25671.1429983882!/image/P1.jpg_gen/derivatives/landscape_300/P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193" y="911474"/>
            <a:ext cx="2174790" cy="5734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l 3"/>
          <p:cNvSpPr/>
          <p:nvPr/>
        </p:nvSpPr>
        <p:spPr bwMode="auto">
          <a:xfrm>
            <a:off x="1178009" y="3176586"/>
            <a:ext cx="1841157" cy="2421924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828535" y="3679662"/>
            <a:ext cx="484384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</a:rPr>
              <a:t>Having an appropriate study design is essential, as is having the data in an analysis-ready format.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97BF92B9-C60F-40E6-B29F-568486378542}"/>
              </a:ext>
            </a:extLst>
          </p:cNvPr>
          <p:cNvSpPr/>
          <p:nvPr/>
        </p:nvSpPr>
        <p:spPr>
          <a:xfrm>
            <a:off x="685800" y="5671738"/>
            <a:ext cx="793921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6"/>
            <a:r>
              <a:rPr lang="en-US" dirty="0">
                <a:hlinkClick r:id="rId3"/>
              </a:rPr>
              <a:t>https://www.nature.com/news/statistics-p-values-are-just-the-tip-of-the-iceberg-1.17412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0426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033CC2C-5A3F-4E4D-A58E-6925B75ACE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883" y="1275348"/>
            <a:ext cx="8422105" cy="4724400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xmlns="" id="{0DCE4B15-F4ED-469E-8BD2-F3638623E4A2}"/>
              </a:ext>
            </a:extLst>
          </p:cNvPr>
          <p:cNvSpPr txBox="1">
            <a:spLocks/>
          </p:cNvSpPr>
          <p:nvPr/>
        </p:nvSpPr>
        <p:spPr bwMode="auto">
          <a:xfrm>
            <a:off x="152400" y="240632"/>
            <a:ext cx="8839200" cy="10347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193087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112751"/>
                </a:solidFill>
                <a:latin typeface="Arial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112751"/>
                </a:solidFill>
                <a:latin typeface="Arial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112751"/>
                </a:solidFill>
                <a:latin typeface="Arial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112751"/>
                </a:solidFill>
                <a:latin typeface="Arial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112751"/>
                </a:solidFill>
                <a:latin typeface="Arial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112751"/>
                </a:solidFill>
                <a:latin typeface="Arial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112751"/>
                </a:solidFill>
                <a:latin typeface="Arial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112751"/>
                </a:solidFill>
                <a:latin typeface="Arial" pitchFamily="34" charset="0"/>
              </a:defRPr>
            </a:lvl9pPr>
          </a:lstStyle>
          <a:p>
            <a:pPr defTabSz="914400"/>
            <a:r>
              <a:rPr lang="en-US" kern="0" dirty="0"/>
              <a:t>Batch effects: A type of confounding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xmlns="" id="{7D4E948C-F5E0-4B0D-AB42-373FE6B36B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100" y="1275348"/>
            <a:ext cx="7647567" cy="52632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 bwMode="auto">
          <a:xfrm>
            <a:off x="4442791" y="4154557"/>
            <a:ext cx="844826" cy="248478"/>
          </a:xfrm>
          <a:prstGeom prst="rect">
            <a:avLst/>
          </a:prstGeom>
          <a:noFill/>
          <a:ln w="349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41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xmlns="" id="{0DCE4B15-F4ED-469E-8BD2-F3638623E4A2}"/>
              </a:ext>
            </a:extLst>
          </p:cNvPr>
          <p:cNvSpPr txBox="1">
            <a:spLocks/>
          </p:cNvSpPr>
          <p:nvPr/>
        </p:nvSpPr>
        <p:spPr bwMode="auto">
          <a:xfrm>
            <a:off x="152400" y="240632"/>
            <a:ext cx="8839200" cy="10347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193087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112751"/>
                </a:solidFill>
                <a:latin typeface="Arial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112751"/>
                </a:solidFill>
                <a:latin typeface="Arial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112751"/>
                </a:solidFill>
                <a:latin typeface="Arial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112751"/>
                </a:solidFill>
                <a:latin typeface="Arial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112751"/>
                </a:solidFill>
                <a:latin typeface="Arial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112751"/>
                </a:solidFill>
                <a:latin typeface="Arial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112751"/>
                </a:solidFill>
                <a:latin typeface="Arial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112751"/>
                </a:solidFill>
                <a:latin typeface="Arial" pitchFamily="34" charset="0"/>
              </a:defRPr>
            </a:lvl9pPr>
          </a:lstStyle>
          <a:p>
            <a:pPr defTabSz="914400"/>
            <a:r>
              <a:rPr lang="en-US" kern="0" dirty="0"/>
              <a:t>Batch effects: A type of confounding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xmlns="" id="{23FEA34D-7F28-4C61-AD88-1DF76FC03B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550" y="1274763"/>
            <a:ext cx="8421688" cy="4724400"/>
          </a:xfrm>
          <a:noFill/>
        </p:spPr>
        <p:txBody>
          <a:bodyPr/>
          <a:lstStyle/>
          <a:p>
            <a:r>
              <a:rPr lang="en-US" dirty="0"/>
              <a:t>From the same paper:</a:t>
            </a:r>
          </a:p>
          <a:p>
            <a:pPr marL="457200" lvl="1" indent="0">
              <a:buNone/>
            </a:pPr>
            <a:r>
              <a:rPr lang="en-US" sz="2000" dirty="0"/>
              <a:t>“The first step in addressing batch and other technical artefacts is careful study design. Experiments that run over long periods of time and large-scale experiments that are run across different laboratories are highly likely to be susceptible. But even smaller studies performed within a single laboratory may span several days or include personnel changes.</a:t>
            </a:r>
          </a:p>
          <a:p>
            <a:pPr marL="457200" lvl="1" indent="0">
              <a:buNone/>
            </a:pPr>
            <a:r>
              <a:rPr lang="en-US" sz="2000" dirty="0"/>
              <a:t>High-throughput experiments should be designed to distribute batches and other potential sources of experimental variation across biological groups . For example,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in a study comparing a molecular profile in </a:t>
            </a:r>
            <a:r>
              <a:rPr lang="en-US" sz="2000" dirty="0" err="1">
                <a:solidFill>
                  <a:schemeClr val="accent1">
                    <a:lumMod val="75000"/>
                  </a:schemeClr>
                </a:solidFill>
              </a:rPr>
              <a:t>tumour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 samples versus healthy controls, the </a:t>
            </a:r>
            <a:r>
              <a:rPr lang="en-US" sz="2000" dirty="0" err="1">
                <a:solidFill>
                  <a:schemeClr val="accent1">
                    <a:lumMod val="75000"/>
                  </a:schemeClr>
                </a:solidFill>
              </a:rPr>
              <a:t>tumour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 and healthy samples should be equally distributed between multiple laboratories and across different processing times</a:t>
            </a:r>
            <a:r>
              <a:rPr lang="en-US" sz="2000" dirty="0"/>
              <a:t>. These steps can help to minimize the probability of confounding between biological and batch effects”</a:t>
            </a:r>
          </a:p>
        </p:txBody>
      </p:sp>
    </p:spTree>
    <p:extLst>
      <p:ext uri="{BB962C8B-B14F-4D97-AF65-F5344CB8AC3E}">
        <p14:creationId xmlns:p14="http://schemas.microsoft.com/office/powerpoint/2010/main" val="3704019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xmlns="" id="{0DCE4B15-F4ED-469E-8BD2-F3638623E4A2}"/>
              </a:ext>
            </a:extLst>
          </p:cNvPr>
          <p:cNvSpPr txBox="1">
            <a:spLocks/>
          </p:cNvSpPr>
          <p:nvPr/>
        </p:nvSpPr>
        <p:spPr bwMode="auto">
          <a:xfrm>
            <a:off x="152400" y="240632"/>
            <a:ext cx="8839200" cy="10347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193087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112751"/>
                </a:solidFill>
                <a:latin typeface="Arial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112751"/>
                </a:solidFill>
                <a:latin typeface="Arial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112751"/>
                </a:solidFill>
                <a:latin typeface="Arial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112751"/>
                </a:solidFill>
                <a:latin typeface="Arial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112751"/>
                </a:solidFill>
                <a:latin typeface="Arial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112751"/>
                </a:solidFill>
                <a:latin typeface="Arial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112751"/>
                </a:solidFill>
                <a:latin typeface="Arial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112751"/>
                </a:solidFill>
                <a:latin typeface="Arial" pitchFamily="34" charset="0"/>
              </a:defRPr>
            </a:lvl9pPr>
          </a:lstStyle>
          <a:p>
            <a:pPr defTabSz="914400"/>
            <a:r>
              <a:rPr lang="en-US" kern="0" dirty="0"/>
              <a:t>Batch effects: A type of confounding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xmlns="" id="{23FEA34D-7F28-4C61-AD88-1DF76FC03B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550" y="1274763"/>
            <a:ext cx="8421688" cy="4724400"/>
          </a:xfrm>
          <a:noFill/>
        </p:spPr>
        <p:txBody>
          <a:bodyPr/>
          <a:lstStyle/>
          <a:p>
            <a:r>
              <a:rPr lang="en-US" dirty="0" smtClean="0"/>
              <a:t>Prevention is the best cure!</a:t>
            </a:r>
            <a:endParaRPr lang="en-US" sz="2000" dirty="0" smtClean="0"/>
          </a:p>
          <a:p>
            <a:pPr lvl="1"/>
            <a:r>
              <a:rPr lang="en-US" dirty="0" smtClean="0"/>
              <a:t>Randomize/equally allocate at each step of the way, to the extent that this is possible!:</a:t>
            </a:r>
          </a:p>
          <a:p>
            <a:pPr lvl="2"/>
            <a:r>
              <a:rPr lang="en-US" dirty="0" smtClean="0"/>
              <a:t>Randomize treatments/conditions (if applicable)</a:t>
            </a:r>
          </a:p>
          <a:p>
            <a:pPr lvl="2"/>
            <a:r>
              <a:rPr lang="en-US" dirty="0" smtClean="0"/>
              <a:t>Do not collect all cases from one hospital, all controls from another hospital</a:t>
            </a:r>
          </a:p>
          <a:p>
            <a:pPr lvl="2"/>
            <a:r>
              <a:rPr lang="en-US" dirty="0" smtClean="0"/>
              <a:t>Do not take measurements from cases and controls at different times (</a:t>
            </a:r>
            <a:r>
              <a:rPr lang="en-US" dirty="0" err="1" smtClean="0"/>
              <a:t>eg</a:t>
            </a:r>
            <a:r>
              <a:rPr lang="en-US" dirty="0" smtClean="0"/>
              <a:t>. morning vs. afternoon, fasting vs. non-fasting)</a:t>
            </a:r>
          </a:p>
          <a:p>
            <a:pPr lvl="2"/>
            <a:r>
              <a:rPr lang="en-US" dirty="0" smtClean="0"/>
              <a:t>Do not handle cases and controls separately (different labs, conditions, reagents, technicians, order of analysis)</a:t>
            </a:r>
          </a:p>
        </p:txBody>
      </p:sp>
    </p:spTree>
    <p:extLst>
      <p:ext uri="{BB962C8B-B14F-4D97-AF65-F5344CB8AC3E}">
        <p14:creationId xmlns:p14="http://schemas.microsoft.com/office/powerpoint/2010/main" val="3021622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F9526EC-14DB-432D-906D-E7A641576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240632"/>
            <a:ext cx="8839200" cy="1034716"/>
          </a:xfrm>
        </p:spPr>
        <p:txBody>
          <a:bodyPr/>
          <a:lstStyle/>
          <a:p>
            <a:pPr algn="ctr"/>
            <a:r>
              <a:rPr lang="en-US" dirty="0"/>
              <a:t>Visualizing big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033CC2C-5A3F-4E4D-A58E-6925B75ACE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“To visualize big data you have to make it into small data.”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Measuring the expression of 20,000 genes leads to a 20,000-dimensional vector </a:t>
            </a:r>
            <a:r>
              <a:rPr lang="en-US" i="1" dirty="0"/>
              <a:t>for each sample</a:t>
            </a:r>
          </a:p>
          <a:p>
            <a:r>
              <a:rPr lang="en-US" dirty="0"/>
              <a:t>We can only really visualize this if we reduce the dimensionality to 2 dimensions</a:t>
            </a:r>
          </a:p>
        </p:txBody>
      </p:sp>
    </p:spTree>
    <p:extLst>
      <p:ext uri="{BB962C8B-B14F-4D97-AF65-F5344CB8AC3E}">
        <p14:creationId xmlns:p14="http://schemas.microsoft.com/office/powerpoint/2010/main" val="655347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F9526EC-14DB-432D-906D-E7A641576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240632"/>
            <a:ext cx="8839200" cy="1034716"/>
          </a:xfrm>
        </p:spPr>
        <p:txBody>
          <a:bodyPr/>
          <a:lstStyle/>
          <a:p>
            <a:pPr algn="ctr"/>
            <a:r>
              <a:rPr lang="en-US" dirty="0"/>
              <a:t>Visualizing big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033CC2C-5A3F-4E4D-A58E-6925B75ACE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883" y="1275348"/>
            <a:ext cx="8422105" cy="47244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Multiple ways to reduce dimensionality, including:</a:t>
            </a:r>
          </a:p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Principal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components analysis (PCA) </a:t>
            </a:r>
            <a:r>
              <a:rPr lang="en-US" dirty="0"/>
              <a:t>obtains directions that explain the most variance in the </a:t>
            </a:r>
            <a:r>
              <a:rPr lang="en-US" dirty="0" smtClean="0"/>
              <a:t>data</a:t>
            </a:r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Multidimensional scaling (MDS) </a:t>
            </a:r>
            <a:r>
              <a:rPr lang="en-US" dirty="0"/>
              <a:t>tries to preserve distances when reducing number of </a:t>
            </a:r>
            <a:r>
              <a:rPr lang="en-US" dirty="0" smtClean="0"/>
              <a:t>dimensions</a:t>
            </a:r>
            <a:endParaRPr lang="en-US" b="1" dirty="0"/>
          </a:p>
          <a:p>
            <a:r>
              <a:rPr lang="en-US" dirty="0"/>
              <a:t>Both offer “global views” of the data and are helpful for identifying global trends, outliers, artifacts </a:t>
            </a:r>
            <a:r>
              <a:rPr lang="en-US" dirty="0" err="1"/>
              <a:t>etc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792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F9526EC-14DB-432D-906D-E7A641576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240632"/>
            <a:ext cx="8839200" cy="1034716"/>
          </a:xfrm>
        </p:spPr>
        <p:txBody>
          <a:bodyPr/>
          <a:lstStyle/>
          <a:p>
            <a:pPr algn="ctr"/>
            <a:r>
              <a:rPr lang="en-US" dirty="0"/>
              <a:t>Visualizing big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033CC2C-5A3F-4E4D-A58E-6925B75ACE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883" y="1275348"/>
            <a:ext cx="8422105" cy="47244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Multiple ways to reduce dimensionality, including:</a:t>
            </a:r>
          </a:p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Principal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components analysis (PCA) </a:t>
            </a:r>
            <a:r>
              <a:rPr lang="en-US" dirty="0"/>
              <a:t>obtains directions that explain the most variance in the </a:t>
            </a:r>
            <a:r>
              <a:rPr lang="en-US" dirty="0" smtClean="0"/>
              <a:t>data</a:t>
            </a:r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Multidimensional scaling (MDS) </a:t>
            </a:r>
            <a:r>
              <a:rPr lang="en-US" dirty="0"/>
              <a:t>tries to preserve distances when reducing number of </a:t>
            </a:r>
            <a:r>
              <a:rPr lang="en-US" dirty="0" smtClean="0"/>
              <a:t>dimensions</a:t>
            </a:r>
            <a:endParaRPr lang="en-US" b="1" dirty="0"/>
          </a:p>
          <a:p>
            <a:r>
              <a:rPr lang="en-US" dirty="0" smtClean="0"/>
              <a:t>Many other approaches (non-negative matrix factorization, independent component analysis </a:t>
            </a:r>
            <a:r>
              <a:rPr lang="en-US" dirty="0" err="1" smtClean="0"/>
              <a:t>etc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6090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033CC2C-5A3F-4E4D-A58E-6925B75ACE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883" y="1275348"/>
            <a:ext cx="8422105" cy="4724400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75787B18-B42D-4E30-995C-9229CF7868FB}"/>
              </a:ext>
            </a:extLst>
          </p:cNvPr>
          <p:cNvSpPr/>
          <p:nvPr/>
        </p:nvSpPr>
        <p:spPr>
          <a:xfrm>
            <a:off x="1347536" y="5582652"/>
            <a:ext cx="5847347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cs typeface="Times"/>
              </a:rPr>
              <a:t>Hicks et al, 2018, </a:t>
            </a:r>
            <a:r>
              <a:rPr lang="en-US" sz="1600" i="1" dirty="0">
                <a:cs typeface="Times"/>
              </a:rPr>
              <a:t>Biostatistics</a:t>
            </a:r>
          </a:p>
          <a:p>
            <a:r>
              <a:rPr lang="en-US" dirty="0">
                <a:hlinkClick r:id="rId2"/>
              </a:rPr>
              <a:t>https://academic.oup.com/biostatistics/article/19/4/562/4599254</a:t>
            </a:r>
            <a:endParaRPr lang="en-US" dirty="0">
              <a:solidFill>
                <a:srgbClr val="FF0000"/>
              </a:solidFill>
              <a:cs typeface="Times"/>
            </a:endParaRPr>
          </a:p>
        </p:txBody>
      </p:sp>
      <p:pic>
        <p:nvPicPr>
          <p:cNvPr id="6" name="New picture">
            <a:extLst>
              <a:ext uri="{FF2B5EF4-FFF2-40B4-BE49-F238E27FC236}">
                <a16:creationId xmlns:a16="http://schemas.microsoft.com/office/drawing/2014/main" xmlns="" id="{954B475F-8FAD-4514-B7B7-14686F858F6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85012" y="1828800"/>
            <a:ext cx="8373976" cy="3278396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xmlns="" id="{C7D610CA-EB5A-402C-8046-8322F2A993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240632"/>
            <a:ext cx="8839200" cy="1034716"/>
          </a:xfrm>
        </p:spPr>
        <p:txBody>
          <a:bodyPr/>
          <a:lstStyle/>
          <a:p>
            <a:pPr algn="ctr"/>
            <a:r>
              <a:rPr lang="en-US" dirty="0"/>
              <a:t>Technical variation can lead to different detection rates and </a:t>
            </a:r>
            <a:r>
              <a:rPr lang="en-US"/>
              <a:t>false differences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0293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Coordinates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346" y="1524000"/>
            <a:ext cx="8662086" cy="4800600"/>
          </a:xfrm>
        </p:spPr>
        <p:txBody>
          <a:bodyPr/>
          <a:lstStyle/>
          <a:p>
            <a:r>
              <a:rPr lang="en-US" dirty="0"/>
              <a:t>Email: smb310@georgetown.edu</a:t>
            </a:r>
          </a:p>
          <a:p>
            <a:r>
              <a:rPr lang="en-US" dirty="0"/>
              <a:t>Twitter handle: @</a:t>
            </a:r>
            <a:r>
              <a:rPr lang="en-US" dirty="0" err="1"/>
              <a:t>siminaboca</a:t>
            </a:r>
            <a:endParaRPr lang="en-US" dirty="0"/>
          </a:p>
          <a:p>
            <a:r>
              <a:rPr lang="en-US" dirty="0"/>
              <a:t>Websites: </a:t>
            </a:r>
            <a:r>
              <a:rPr lang="en-US" sz="2800" dirty="0">
                <a:hlinkClick r:id="rId2"/>
              </a:rPr>
              <a:t>http://icbi.georgetown.edu/Boca</a:t>
            </a:r>
            <a:endParaRPr lang="en-US" sz="2800" dirty="0"/>
          </a:p>
          <a:p>
            <a:pPr marL="0" indent="0">
              <a:buNone/>
            </a:pPr>
            <a:r>
              <a:rPr lang="en-US" sz="2800" dirty="0">
                <a:hlinkClick r:id="rId3"/>
              </a:rPr>
              <a:t>https://sites.google.com/georgetown.edu/siminaboca/</a:t>
            </a:r>
            <a:r>
              <a:rPr lang="en-US" sz="2800" dirty="0"/>
              <a:t> 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2480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676" y="88557"/>
            <a:ext cx="7772400" cy="990600"/>
          </a:xfrm>
        </p:spPr>
        <p:txBody>
          <a:bodyPr/>
          <a:lstStyle/>
          <a:p>
            <a:pPr algn="ctr"/>
            <a:r>
              <a:rPr lang="en-US" dirty="0"/>
              <a:t>Organizing data into spreadsheets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5351" y="944970"/>
            <a:ext cx="8798011" cy="5327821"/>
          </a:xfrm>
          <a:noFill/>
        </p:spPr>
        <p:txBody>
          <a:bodyPr/>
          <a:lstStyle/>
          <a:p>
            <a:r>
              <a:rPr lang="en-US" sz="2800" dirty="0"/>
              <a:t>How many times have you created/received a spreadsheet that looks like this?</a:t>
            </a:r>
          </a:p>
          <a:p>
            <a:endParaRPr lang="en-US" sz="2800" dirty="0"/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0" lvl="2" indent="0">
              <a:buNone/>
            </a:pPr>
            <a:r>
              <a:rPr lang="en-US" dirty="0">
                <a:hlinkClick r:id="rId2"/>
              </a:rPr>
              <a:t>https://kbroman.org/dataorg/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121B1DA2-3963-454B-BC59-4E350D8E53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2537" y="2051961"/>
            <a:ext cx="6638925" cy="324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9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676" y="88557"/>
            <a:ext cx="7772400" cy="990600"/>
          </a:xfrm>
        </p:spPr>
        <p:txBody>
          <a:bodyPr/>
          <a:lstStyle/>
          <a:p>
            <a:pPr algn="ctr"/>
            <a:r>
              <a:rPr lang="en-US" dirty="0"/>
              <a:t>Organizing data into spreadsheets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5351" y="944970"/>
            <a:ext cx="8798011" cy="5327821"/>
          </a:xfrm>
          <a:noFill/>
        </p:spPr>
        <p:txBody>
          <a:bodyPr/>
          <a:lstStyle/>
          <a:p>
            <a:r>
              <a:rPr lang="en-US" sz="2800" dirty="0"/>
              <a:t>How many times have you created/received a spreadsheet that looks like this?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r>
              <a:rPr lang="en-US" dirty="0"/>
              <a:t>Why is this bad?</a:t>
            </a:r>
          </a:p>
          <a:p>
            <a:pPr marL="457200" lvl="1" indent="0">
              <a:buNone/>
            </a:pPr>
            <a:endParaRPr lang="en-US" dirty="0"/>
          </a:p>
          <a:p>
            <a:pPr marL="0" lvl="2" indent="0">
              <a:buNone/>
            </a:pPr>
            <a:r>
              <a:rPr lang="en-US" dirty="0">
                <a:hlinkClick r:id="rId2"/>
              </a:rPr>
              <a:t>https://kbroman.org/dataorg/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121B1DA2-3963-454B-BC59-4E350D8E53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2537" y="2051961"/>
            <a:ext cx="6638925" cy="324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452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676" y="88557"/>
            <a:ext cx="7772400" cy="990600"/>
          </a:xfrm>
        </p:spPr>
        <p:txBody>
          <a:bodyPr/>
          <a:lstStyle/>
          <a:p>
            <a:pPr algn="ctr"/>
            <a:r>
              <a:rPr lang="en-US" dirty="0"/>
              <a:t>Organizing data into spreadsheets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5351" y="944970"/>
            <a:ext cx="8798011" cy="5327821"/>
          </a:xfrm>
          <a:noFill/>
        </p:spPr>
        <p:txBody>
          <a:bodyPr/>
          <a:lstStyle/>
          <a:p>
            <a:r>
              <a:rPr lang="en-US" sz="2800" dirty="0"/>
              <a:t>What about data with inconsistent labels?</a:t>
            </a:r>
          </a:p>
          <a:p>
            <a:pPr marL="457200" lvl="1" indent="0">
              <a:buNone/>
            </a:pPr>
            <a:endParaRPr lang="en-US" sz="2400" dirty="0"/>
          </a:p>
          <a:p>
            <a:pPr marL="457200" lvl="1" indent="0">
              <a:buNone/>
            </a:pPr>
            <a:endParaRPr lang="en-US" dirty="0"/>
          </a:p>
          <a:p>
            <a:pPr marL="0" lvl="2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5002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676" y="88557"/>
            <a:ext cx="7772400" cy="990600"/>
          </a:xfrm>
        </p:spPr>
        <p:txBody>
          <a:bodyPr/>
          <a:lstStyle/>
          <a:p>
            <a:pPr algn="ctr"/>
            <a:r>
              <a:rPr lang="en-US" dirty="0"/>
              <a:t>Organizing data into spreadsheets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5351" y="944970"/>
            <a:ext cx="8798011" cy="5327821"/>
          </a:xfrm>
          <a:noFill/>
        </p:spPr>
        <p:txBody>
          <a:bodyPr/>
          <a:lstStyle/>
          <a:p>
            <a:r>
              <a:rPr lang="en-US" sz="2800" dirty="0"/>
              <a:t>What about data with inconsistent labels?:</a:t>
            </a:r>
          </a:p>
          <a:p>
            <a:pPr lvl="1"/>
            <a:r>
              <a:rPr lang="en-US" sz="2400" dirty="0"/>
              <a:t>Breast cancer</a:t>
            </a:r>
          </a:p>
          <a:p>
            <a:pPr lvl="1"/>
            <a:r>
              <a:rPr lang="en-US" sz="2400" dirty="0"/>
              <a:t>Cancer, breast</a:t>
            </a:r>
          </a:p>
          <a:p>
            <a:pPr lvl="1"/>
            <a:r>
              <a:rPr lang="en-US" sz="2400" dirty="0"/>
              <a:t>Neoplasm, breast</a:t>
            </a:r>
          </a:p>
          <a:p>
            <a:pPr lvl="1"/>
            <a:r>
              <a:rPr lang="en-US" sz="2400" dirty="0"/>
              <a:t>Breast neoplasm</a:t>
            </a:r>
          </a:p>
          <a:p>
            <a:pPr lvl="1"/>
            <a:r>
              <a:rPr lang="en-US" sz="2400" dirty="0"/>
              <a:t>Breast cancer, NOS</a:t>
            </a:r>
          </a:p>
          <a:p>
            <a:pPr lvl="1"/>
            <a:r>
              <a:rPr lang="en-US" sz="2400" dirty="0"/>
              <a:t>Breast malignancy</a:t>
            </a:r>
            <a:endParaRPr lang="en-US" dirty="0"/>
          </a:p>
          <a:p>
            <a:pPr lvl="1"/>
            <a:r>
              <a:rPr lang="en-US" sz="2400" dirty="0"/>
              <a:t>breast cancer</a:t>
            </a:r>
          </a:p>
          <a:p>
            <a:pPr marL="457200" lvl="1" indent="0">
              <a:buNone/>
            </a:pPr>
            <a:endParaRPr lang="en-US" sz="2400" dirty="0"/>
          </a:p>
          <a:p>
            <a:pPr marL="457200" lvl="1" indent="0">
              <a:buNone/>
            </a:pPr>
            <a:endParaRPr lang="en-US" dirty="0"/>
          </a:p>
          <a:p>
            <a:pPr marL="0" lvl="2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8041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676" y="88557"/>
            <a:ext cx="7772400" cy="990600"/>
          </a:xfrm>
        </p:spPr>
        <p:txBody>
          <a:bodyPr/>
          <a:lstStyle/>
          <a:p>
            <a:pPr algn="ctr"/>
            <a:r>
              <a:rPr lang="en-US" dirty="0"/>
              <a:t>Organizing data into spreadsheets:</a:t>
            </a:r>
            <a:br>
              <a:rPr lang="en-US" dirty="0"/>
            </a:br>
            <a:r>
              <a:rPr lang="en-US" dirty="0"/>
              <a:t>Karl Broman’s principles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5351" y="944970"/>
            <a:ext cx="8798011" cy="5327821"/>
          </a:xfrm>
          <a:noFill/>
        </p:spPr>
        <p:txBody>
          <a:bodyPr/>
          <a:lstStyle/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0" lvl="2" indent="0">
              <a:buNone/>
            </a:pPr>
            <a:r>
              <a:rPr lang="en-US" dirty="0">
                <a:hlinkClick r:id="rId2"/>
              </a:rPr>
              <a:t>https://kbroman.org/dataorg/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45997C18-E2D5-44BB-A2C0-462F00363E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9576" y="1443789"/>
            <a:ext cx="6219693" cy="4469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448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ICBI">
  <a:themeElements>
    <a:clrScheme name="Blank Presentation 15">
      <a:dk1>
        <a:srgbClr val="112751"/>
      </a:dk1>
      <a:lt1>
        <a:srgbClr val="FFFFFF"/>
      </a:lt1>
      <a:dk2>
        <a:srgbClr val="112751"/>
      </a:dk2>
      <a:lt2>
        <a:srgbClr val="58585A"/>
      </a:lt2>
      <a:accent1>
        <a:srgbClr val="CC7A16"/>
      </a:accent1>
      <a:accent2>
        <a:srgbClr val="254999"/>
      </a:accent2>
      <a:accent3>
        <a:srgbClr val="FFFFFF"/>
      </a:accent3>
      <a:accent4>
        <a:srgbClr val="0D2044"/>
      </a:accent4>
      <a:accent5>
        <a:srgbClr val="E2BEAB"/>
      </a:accent5>
      <a:accent6>
        <a:srgbClr val="20418A"/>
      </a:accent6>
      <a:hlink>
        <a:srgbClr val="58994B"/>
      </a:hlink>
      <a:folHlink>
        <a:srgbClr val="CCC112"/>
      </a:folHlink>
    </a:clrScheme>
    <a:fontScheme name="Blank Pre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18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5CBE3"/>
        </a:accent1>
        <a:accent2>
          <a:srgbClr val="254999"/>
        </a:accent2>
        <a:accent3>
          <a:srgbClr val="FFFFFF"/>
        </a:accent3>
        <a:accent4>
          <a:srgbClr val="000000"/>
        </a:accent4>
        <a:accent5>
          <a:srgbClr val="D7E2EF"/>
        </a:accent5>
        <a:accent6>
          <a:srgbClr val="20418A"/>
        </a:accent6>
        <a:hlink>
          <a:srgbClr val="58994B"/>
        </a:hlink>
        <a:folHlink>
          <a:srgbClr val="CCC11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14">
        <a:dk1>
          <a:srgbClr val="112751"/>
        </a:dk1>
        <a:lt1>
          <a:srgbClr val="FFFFFF"/>
        </a:lt1>
        <a:dk2>
          <a:srgbClr val="112751"/>
        </a:dk2>
        <a:lt2>
          <a:srgbClr val="808080"/>
        </a:lt2>
        <a:accent1>
          <a:srgbClr val="CC7A16"/>
        </a:accent1>
        <a:accent2>
          <a:srgbClr val="254999"/>
        </a:accent2>
        <a:accent3>
          <a:srgbClr val="FFFFFF"/>
        </a:accent3>
        <a:accent4>
          <a:srgbClr val="0D2044"/>
        </a:accent4>
        <a:accent5>
          <a:srgbClr val="E2BEAB"/>
        </a:accent5>
        <a:accent6>
          <a:srgbClr val="20418A"/>
        </a:accent6>
        <a:hlink>
          <a:srgbClr val="58994B"/>
        </a:hlink>
        <a:folHlink>
          <a:srgbClr val="CCC11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15">
        <a:dk1>
          <a:srgbClr val="112751"/>
        </a:dk1>
        <a:lt1>
          <a:srgbClr val="FFFFFF"/>
        </a:lt1>
        <a:dk2>
          <a:srgbClr val="112751"/>
        </a:dk2>
        <a:lt2>
          <a:srgbClr val="58585A"/>
        </a:lt2>
        <a:accent1>
          <a:srgbClr val="CC7A16"/>
        </a:accent1>
        <a:accent2>
          <a:srgbClr val="254999"/>
        </a:accent2>
        <a:accent3>
          <a:srgbClr val="FFFFFF"/>
        </a:accent3>
        <a:accent4>
          <a:srgbClr val="0D2044"/>
        </a:accent4>
        <a:accent5>
          <a:srgbClr val="E2BEAB"/>
        </a:accent5>
        <a:accent6>
          <a:srgbClr val="20418A"/>
        </a:accent6>
        <a:hlink>
          <a:srgbClr val="58994B"/>
        </a:hlink>
        <a:folHlink>
          <a:srgbClr val="CCC11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ICBI.thmx</Template>
  <TotalTime>6342</TotalTime>
  <Words>1422</Words>
  <Application>Microsoft Office PowerPoint</Application>
  <PresentationFormat>On-screen Show (4:3)</PresentationFormat>
  <Paragraphs>389</Paragraphs>
  <Slides>47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48" baseType="lpstr">
      <vt:lpstr>ICBI</vt:lpstr>
      <vt:lpstr>Data gathering</vt:lpstr>
      <vt:lpstr>Data analysis is a many-stage process</vt:lpstr>
      <vt:lpstr>Data analysis is a many-stage process</vt:lpstr>
      <vt:lpstr>Data analysis is a many-stage process</vt:lpstr>
      <vt:lpstr>Organizing data into spreadsheets</vt:lpstr>
      <vt:lpstr>Organizing data into spreadsheets</vt:lpstr>
      <vt:lpstr>Organizing data into spreadsheets</vt:lpstr>
      <vt:lpstr>Organizing data into spreadsheets</vt:lpstr>
      <vt:lpstr>Organizing data into spreadsheets: Karl Broman’s principles</vt:lpstr>
      <vt:lpstr>Organizing data into spreadsheets</vt:lpstr>
      <vt:lpstr>Tidy data</vt:lpstr>
      <vt:lpstr>Tidy data</vt:lpstr>
      <vt:lpstr>Tidy data</vt:lpstr>
      <vt:lpstr>Tidy data can simplify analyses</vt:lpstr>
      <vt:lpstr>Tidy data can simplify analyses</vt:lpstr>
      <vt:lpstr>Tidy data can simplify analyses</vt:lpstr>
      <vt:lpstr>Many R packages built for tidy data analysis!</vt:lpstr>
      <vt:lpstr>Naming things</vt:lpstr>
      <vt:lpstr>Naming things</vt:lpstr>
      <vt:lpstr>Naming things</vt:lpstr>
      <vt:lpstr>Naming things</vt:lpstr>
      <vt:lpstr>Naming things</vt:lpstr>
      <vt:lpstr>Naming things</vt:lpstr>
      <vt:lpstr>Naming things: ISO 8601 standard avoids potential date confusion</vt:lpstr>
      <vt:lpstr>Naming things: ISO 8601 standard avoids potential date confusion</vt:lpstr>
      <vt:lpstr>Naming things: ISO 8601 standard makes sorting easier</vt:lpstr>
      <vt:lpstr>If you’re inputting data, consider alternatives to spreadsheets…</vt:lpstr>
      <vt:lpstr>Benefits of REDCap</vt:lpstr>
      <vt:lpstr>REDCap data entry form example</vt:lpstr>
      <vt:lpstr>Data quality checks in REDCap</vt:lpstr>
      <vt:lpstr>Exploratory data analysis</vt:lpstr>
      <vt:lpstr>Missing data</vt:lpstr>
      <vt:lpstr>Exploratory data analysis</vt:lpstr>
      <vt:lpstr>Different types of plots</vt:lpstr>
      <vt:lpstr>Boxplots</vt:lpstr>
      <vt:lpstr>Boxplots</vt:lpstr>
      <vt:lpstr>Boxplots</vt:lpstr>
      <vt:lpstr>Plots can be more informative than single-number summaries!</vt:lpstr>
      <vt:lpstr>Can use point color, type, and size to add extra information</vt:lpstr>
      <vt:lpstr>PowerPoint Presentation</vt:lpstr>
      <vt:lpstr>PowerPoint Presentation</vt:lpstr>
      <vt:lpstr>PowerPoint Presentation</vt:lpstr>
      <vt:lpstr>Visualizing big data</vt:lpstr>
      <vt:lpstr>Visualizing big data</vt:lpstr>
      <vt:lpstr>Visualizing big data</vt:lpstr>
      <vt:lpstr>Technical variation can lead to different detection rates and false differences</vt:lpstr>
      <vt:lpstr>My Coordinates</vt:lpstr>
    </vt:vector>
  </TitlesOfParts>
  <Company>Georgetown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Genetics of Autoimmune Diseases for Vaccine Safety Signal Detection</dc:title>
  <dc:creator>Peter McGarvey</dc:creator>
  <cp:lastModifiedBy>Simina Boca</cp:lastModifiedBy>
  <cp:revision>1077</cp:revision>
  <dcterms:created xsi:type="dcterms:W3CDTF">2013-10-04T15:58:24Z</dcterms:created>
  <dcterms:modified xsi:type="dcterms:W3CDTF">2019-04-22T20:07:07Z</dcterms:modified>
</cp:coreProperties>
</file>